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15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7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9.xml" ContentType="application/vnd.openxmlformats-officedocument.theme+xml"/>
  <Override PartName="/ppt/theme/theme16.xml" ContentType="application/vnd.openxmlformats-officedocument.theme+xml"/>
  <Override PartName="/ppt/theme/theme13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6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4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1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10.xml" ContentType="application/vnd.openxmlformats-officedocument.theme+xml"/>
  <Override PartName="/ppt/theme/theme7.xml" ContentType="application/vnd.openxmlformats-officedocument.theme+xml"/>
  <Override PartName="/ppt/theme/theme15.xml" ContentType="application/vnd.openxmlformats-officedocument.theme+xml"/>
  <Override PartName="/ppt/theme/theme8.xml" ContentType="application/vnd.openxmlformats-officedocument.theme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18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18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4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_rels/notesSlide20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.xml.rels" ContentType="application/vnd.openxmlformats-package.relationships+xml"/>
  <Override PartName="/ppt/notesSlides/_rels/notesSlide7.xml.rels" ContentType="application/vnd.openxmlformats-package.relationships+xml"/>
  <Override PartName="/ppt/notesSlides/_rels/notesSlide2.xml.rels" ContentType="application/vnd.openxmlformats-package.relationships+xml"/>
  <Override PartName="/ppt/notesSlides/_rels/notesSlide6.xml.rels" ContentType="application/vnd.openxmlformats-package.relationship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slideMasters/_rels/slideMaster10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media/image36.jpeg" ContentType="image/jpeg"/>
  <Override PartName="/ppt/media/image35.jpeg" ContentType="image/jpeg"/>
  <Override PartName="/ppt/media/image2.png" ContentType="image/png"/>
  <Override PartName="/ppt/media/image34.jpeg" ContentType="image/jpeg"/>
  <Override PartName="/ppt/media/image33.jpeg" ContentType="image/jpeg"/>
  <Override PartName="/ppt/media/image7.png" ContentType="image/png"/>
  <Override PartName="/ppt/media/image32.jpeg" ContentType="image/jpeg"/>
  <Override PartName="/ppt/media/image31.jpeg" ContentType="image/jpeg"/>
  <Override PartName="/ppt/media/image30.jpeg" ContentType="image/jpeg"/>
  <Override PartName="/ppt/media/image11.wmf" ContentType="image/x-wmf"/>
  <Override PartName="/ppt/media/image41.png" ContentType="image/png"/>
  <Override PartName="/ppt/media/image29.jpeg" ContentType="image/jpeg"/>
  <Override PartName="/ppt/media/image26.jpeg" ContentType="image/jpeg"/>
  <Override PartName="/ppt/media/image3.png" ContentType="image/png"/>
  <Override PartName="/ppt/media/image8.png" ContentType="image/png"/>
  <Override PartName="/ppt/media/image14.png" ContentType="image/png"/>
  <Override PartName="/ppt/media/image16.png" ContentType="image/png"/>
  <Override PartName="/ppt/media/image1.png" ContentType="image/png"/>
  <Override PartName="/ppt/media/image9.png" ContentType="image/png"/>
  <Override PartName="/ppt/media/image15.png" ContentType="image/png"/>
  <Override PartName="/ppt/media/image40.png" ContentType="image/png"/>
  <Override PartName="/ppt/media/image10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48.png" ContentType="image/png"/>
  <Override PartName="/ppt/media/image23.png" ContentType="image/png"/>
  <Override PartName="/ppt/media/image49.png" ContentType="image/png"/>
  <Override PartName="/ppt/media/image24.png" ContentType="image/png"/>
  <Override PartName="/ppt/media/image28.png" ContentType="image/png"/>
  <Override PartName="/ppt/media/image37.jpeg" ContentType="image/jpeg"/>
  <Override PartName="/ppt/media/image44.jpeg" ContentType="image/jpeg"/>
  <Override PartName="/ppt/media/image38.jpeg" ContentType="image/jpeg"/>
  <Override PartName="/ppt/media/image45.jpeg" ContentType="image/jpeg"/>
  <Override PartName="/ppt/media/image43.jpeg" ContentType="image/jpeg"/>
  <Override PartName="/ppt/media/image42.jpeg" ContentType="image/jpeg"/>
  <Override PartName="/ppt/media/image39.jpeg" ContentType="image/jpeg"/>
  <Override PartName="/ppt/media/image27.png" ContentType="image/png"/>
  <Override PartName="/ppt/media/image46.jpeg" ContentType="image/jpeg"/>
  <Override PartName="/ppt/media/image13.png" ContentType="image/png"/>
  <Override PartName="/ppt/media/image17.jpeg" ContentType="image/jpeg"/>
  <Override PartName="/ppt/media/image12.png" ContentType="image/png"/>
  <Override PartName="/ppt/media/image47.jpeg" ContentType="image/jpeg"/>
  <Override PartName="/ppt/media/image22.jpeg" ContentType="image/jpeg"/>
  <Override PartName="/ppt/media/image25.jpeg" ContentType="image/jpeg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</p:sldMasterIdLst>
  <p:notesMasterIdLst>
    <p:notesMasterId r:id="rId19"/>
  </p:notes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</p:sldIdLst>
  <p:sldSz cx="12192000" cy="6858000"/>
  <p:notesSz cx="12344400" cy="7315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notesMaster" Target="notesMasters/notesMaster1.xml"/><Relationship Id="rId20" Type="http://schemas.openxmlformats.org/officeDocument/2006/relationships/slide" Target="slides/slide1.xml"/><Relationship Id="rId21" Type="http://schemas.openxmlformats.org/officeDocument/2006/relationships/slide" Target="slides/slide2.xml"/><Relationship Id="rId22" Type="http://schemas.openxmlformats.org/officeDocument/2006/relationships/slide" Target="slides/slide3.xml"/><Relationship Id="rId23" Type="http://schemas.openxmlformats.org/officeDocument/2006/relationships/slide" Target="slides/slide4.xml"/><Relationship Id="rId24" Type="http://schemas.openxmlformats.org/officeDocument/2006/relationships/slide" Target="slides/slide5.xml"/><Relationship Id="rId25" Type="http://schemas.openxmlformats.org/officeDocument/2006/relationships/slide" Target="slides/slide6.xml"/><Relationship Id="rId26" Type="http://schemas.openxmlformats.org/officeDocument/2006/relationships/slide" Target="slides/slide7.xml"/><Relationship Id="rId27" Type="http://schemas.openxmlformats.org/officeDocument/2006/relationships/slide" Target="slides/slide8.xml"/><Relationship Id="rId28" Type="http://schemas.openxmlformats.org/officeDocument/2006/relationships/slide" Target="slides/slide9.xml"/><Relationship Id="rId29" Type="http://schemas.openxmlformats.org/officeDocument/2006/relationships/slide" Target="slides/slide10.xml"/><Relationship Id="rId30" Type="http://schemas.openxmlformats.org/officeDocument/2006/relationships/slide" Target="slides/slide11.xml"/><Relationship Id="rId31" Type="http://schemas.openxmlformats.org/officeDocument/2006/relationships/slide" Target="slides/slide12.xml"/><Relationship Id="rId32" Type="http://schemas.openxmlformats.org/officeDocument/2006/relationships/slide" Target="slides/slide13.xml"/><Relationship Id="rId33" Type="http://schemas.openxmlformats.org/officeDocument/2006/relationships/slide" Target="slides/slide14.xml"/><Relationship Id="rId34" Type="http://schemas.openxmlformats.org/officeDocument/2006/relationships/slide" Target="slides/slide15.xml"/><Relationship Id="rId35" Type="http://schemas.openxmlformats.org/officeDocument/2006/relationships/slide" Target="slides/slide16.xml"/><Relationship Id="rId36" Type="http://schemas.openxmlformats.org/officeDocument/2006/relationships/slide" Target="slides/slide17.xml"/><Relationship Id="rId37" Type="http://schemas.openxmlformats.org/officeDocument/2006/relationships/slide" Target="slides/slide18.xml"/><Relationship Id="rId38" Type="http://schemas.openxmlformats.org/officeDocument/2006/relationships/slide" Target="slides/slide19.xml"/><Relationship Id="rId39" Type="http://schemas.openxmlformats.org/officeDocument/2006/relationships/slide" Target="slides/slide20.xml"/><Relationship Id="rId40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9 мес. 2025 г.</c:v>
                </c:pt>
              </c:strCache>
            </c:strRef>
          </c:tx>
          <c:spPr>
            <a:solidFill>
              <a:srgbClr val="1de9b6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АУП</c:v>
                </c:pt>
                <c:pt idx="1">
                  <c:v>Госуслуги и ККР ФЗ</c:v>
                </c:pt>
                <c:pt idx="2">
                  <c:v>ПДД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45</c:v>
                </c:pt>
                <c:pt idx="1">
                  <c:v>163</c:v>
                </c:pt>
                <c:pt idx="2">
                  <c:v>31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9 мес. 2026 г.</c:v>
                </c:pt>
              </c:strCache>
            </c:strRef>
          </c:tx>
          <c:spPr>
            <a:solidFill>
              <a:srgbClr val="1976d2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АУП</c:v>
                </c:pt>
                <c:pt idx="1">
                  <c:v>Госуслуги и ККР ФЗ</c:v>
                </c:pt>
                <c:pt idx="2">
                  <c:v>ПДД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3"/>
                <c:pt idx="0">
                  <c:v>51</c:v>
                </c:pt>
                <c:pt idx="1">
                  <c:v>193</c:v>
                </c:pt>
                <c:pt idx="2">
                  <c:v>44</c:v>
                </c:pt>
              </c:numCache>
            </c:numRef>
          </c:val>
        </c:ser>
        <c:gapWidth val="100"/>
        <c:overlap val="0"/>
        <c:axId val="26897576"/>
        <c:axId val="43083937"/>
      </c:barChart>
      <c:catAx>
        <c:axId val="26897576"/>
        <c:scaling>
          <c:orientation val="minMax"/>
        </c:scaling>
        <c:delete val="0"/>
        <c:axPos val="b"/>
        <c:numFmt formatCode="[$-419]dd/mm/yyyy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lang="en-US" sz="1000" spc="-1" strike="noStrike">
                <a:solidFill>
                  <a:srgbClr val="000000"/>
                </a:solidFill>
                <a:latin typeface="Arial"/>
              </a:defRPr>
            </a:pPr>
          </a:p>
        </c:txPr>
        <c:crossAx val="43083937"/>
        <c:crosses val="autoZero"/>
        <c:auto val="1"/>
        <c:lblAlgn val="ctr"/>
        <c:lblOffset val="100"/>
        <c:noMultiLvlLbl val="0"/>
      </c:catAx>
      <c:valAx>
        <c:axId val="43083937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b="0" lang="en-US" sz="1000" spc="-1" strike="noStrike">
                <a:solidFill>
                  <a:srgbClr val="000000"/>
                </a:solidFill>
                <a:latin typeface="Arial"/>
              </a:defRPr>
            </a:pPr>
          </a:p>
        </c:txPr>
        <c:crossAx val="26897576"/>
        <c:crosses val="autoZero"/>
        <c:crossBetween val="between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lang="en-US" sz="1000" spc="-1" strike="noStrike">
              <a:solidFill>
                <a:srgbClr val="013c86"/>
              </a:solidFill>
              <a:latin typeface="Arial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939" spc="-1" strike="noStrike">
                <a:solidFill>
                  <a:schemeClr val="dk1"/>
                </a:solidFill>
                <a:latin typeface="Arial"/>
              </a:rPr>
              <a:t>Для перемещения страницы щёлкните мышью</a:t>
            </a:r>
            <a:endParaRPr b="0" lang="ru-RU" sz="939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480E3AA-2F61-43F1-A632-C3AC928F07BA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sldImg"/>
          </p:nvPr>
        </p:nvSpPr>
        <p:spPr>
          <a:xfrm>
            <a:off x="3305160" y="488880"/>
            <a:ext cx="5708160" cy="3211200"/>
          </a:xfrm>
          <a:prstGeom prst="rect">
            <a:avLst/>
          </a:prstGeom>
          <a:ln w="0">
            <a:noFill/>
          </a:ln>
        </p:spPr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1234080" y="3520080"/>
            <a:ext cx="9875880" cy="288108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sldNum" idx="38"/>
          </p:nvPr>
        </p:nvSpPr>
        <p:spPr>
          <a:xfrm>
            <a:off x="6991920" y="6948720"/>
            <a:ext cx="5349240" cy="36612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b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en-US" sz="6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F90C316F-E7F6-4759-B062-CE2533D5E3DD}" type="slidenum">
              <a:rPr b="0" lang="en-US" sz="6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6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sldNum" idx="39"/>
          </p:nvPr>
        </p:nvSpPr>
        <p:spPr>
          <a:xfrm>
            <a:off x="6991920" y="6948720"/>
            <a:ext cx="5349240" cy="36612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b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6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0BBE8567-A682-4968-96C8-FAB0C653B6B3}" type="slidenum">
              <a:rPr b="0" lang="ru-RU" sz="6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sldImg"/>
          </p:nvPr>
        </p:nvSpPr>
        <p:spPr>
          <a:xfrm>
            <a:off x="3305160" y="488880"/>
            <a:ext cx="5706720" cy="3211200"/>
          </a:xfrm>
          <a:prstGeom prst="rect">
            <a:avLst/>
          </a:prstGeom>
          <a:ln w="0">
            <a:noFill/>
          </a:ln>
        </p:spPr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1233360" y="3519360"/>
            <a:ext cx="9875520" cy="288108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ctr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Rectangle 3"/>
          <p:cNvSpPr/>
          <p:nvPr/>
        </p:nvSpPr>
        <p:spPr>
          <a:xfrm>
            <a:off x="6991200" y="6948360"/>
            <a:ext cx="5347800" cy="364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54360" rIns="54360" tIns="27000" bIns="27000" anchor="b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</a:tabLst>
            </a:pPr>
            <a:fld id="{9492722E-6C7D-49F2-A6C3-E019423BCB41}" type="slidenum">
              <a:rPr b="0" lang="en-US" sz="6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sldNum" idx="40"/>
          </p:nvPr>
        </p:nvSpPr>
        <p:spPr>
          <a:xfrm>
            <a:off x="6991920" y="6948720"/>
            <a:ext cx="5349240" cy="36612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b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6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442E4FAE-42A1-4ACF-AB5D-7F13E5FCBA0A}" type="slidenum">
              <a:rPr b="0" lang="ru-RU" sz="6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sldImg"/>
          </p:nvPr>
        </p:nvSpPr>
        <p:spPr>
          <a:xfrm>
            <a:off x="3976560" y="914400"/>
            <a:ext cx="4389120" cy="2469960"/>
          </a:xfrm>
          <a:prstGeom prst="rect">
            <a:avLst/>
          </a:prstGeom>
          <a:ln w="0">
            <a:noFill/>
          </a:ln>
        </p:spPr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1233360" y="3519360"/>
            <a:ext cx="9875520" cy="288108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ctr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Rectangle 3"/>
          <p:cNvSpPr/>
          <p:nvPr/>
        </p:nvSpPr>
        <p:spPr>
          <a:xfrm>
            <a:off x="6991200" y="6948360"/>
            <a:ext cx="5347800" cy="364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54360" rIns="54360" tIns="27000" bIns="27000" anchor="b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</a:tabLst>
            </a:pPr>
            <a:fld id="{8C5C475E-03E4-4E2D-9614-9F5F3663C154}" type="slidenum">
              <a:rPr b="0" lang="en-US" sz="700" spc="-1" strike="noStrike">
                <a:solidFill>
                  <a:srgbClr val="000000"/>
                </a:solidFill>
                <a:latin typeface="Calibri"/>
                <a:ea typeface="+mn-ea"/>
              </a:rPr>
              <a:t>&lt;номер&gt;</a:t>
            </a:fld>
            <a:endParaRPr b="0" lang="ru-RU" sz="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ldNum" idx="41"/>
          </p:nvPr>
        </p:nvSpPr>
        <p:spPr>
          <a:xfrm>
            <a:off x="6991920" y="6948720"/>
            <a:ext cx="5349240" cy="36612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b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6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BF0369E7-177E-434A-9767-C4C171CE38DA}" type="slidenum">
              <a:rPr b="0" lang="ru-RU" sz="6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 type="sldImg"/>
          </p:nvPr>
        </p:nvSpPr>
        <p:spPr>
          <a:xfrm>
            <a:off x="3976560" y="914400"/>
            <a:ext cx="4389120" cy="2469960"/>
          </a:xfrm>
          <a:prstGeom prst="rect">
            <a:avLst/>
          </a:prstGeom>
          <a:ln w="0">
            <a:noFill/>
          </a:ln>
        </p:spPr>
      </p:sp>
      <p:sp>
        <p:nvSpPr>
          <p:cNvPr id="251" name="PlaceHolder 3"/>
          <p:cNvSpPr>
            <a:spLocks noGrp="1"/>
          </p:cNvSpPr>
          <p:nvPr>
            <p:ph type="body"/>
          </p:nvPr>
        </p:nvSpPr>
        <p:spPr>
          <a:xfrm>
            <a:off x="1233360" y="3519360"/>
            <a:ext cx="9875520" cy="288108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ctr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Rectangle 3"/>
          <p:cNvSpPr/>
          <p:nvPr/>
        </p:nvSpPr>
        <p:spPr>
          <a:xfrm>
            <a:off x="6991200" y="6948360"/>
            <a:ext cx="5347800" cy="364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54360" rIns="54360" tIns="27000" bIns="27000" anchor="b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</a:tabLst>
            </a:pPr>
            <a:fld id="{B8218B41-890E-4FD3-9119-09D826B80F08}" type="slidenum">
              <a:rPr b="0" lang="en-US" sz="700" spc="-1" strike="noStrike">
                <a:solidFill>
                  <a:srgbClr val="000000"/>
                </a:solidFill>
                <a:latin typeface="Calibri"/>
                <a:ea typeface="+mn-ea"/>
              </a:rPr>
              <a:t>&lt;номер&gt;</a:t>
            </a:fld>
            <a:endParaRPr b="0" lang="ru-RU" sz="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sldNum" idx="42"/>
          </p:nvPr>
        </p:nvSpPr>
        <p:spPr>
          <a:xfrm>
            <a:off x="6991920" y="6948720"/>
            <a:ext cx="5349240" cy="36612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b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6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63F8FFC3-D5B3-455B-8722-6EA3CBDA194C}" type="slidenum">
              <a:rPr b="0" lang="ru-RU" sz="6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6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sldImg"/>
          </p:nvPr>
        </p:nvSpPr>
        <p:spPr>
          <a:xfrm>
            <a:off x="3976560" y="914400"/>
            <a:ext cx="4389120" cy="2469960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1233360" y="3519360"/>
            <a:ext cx="9875520" cy="288108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ctr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Rectangle 3"/>
          <p:cNvSpPr/>
          <p:nvPr/>
        </p:nvSpPr>
        <p:spPr>
          <a:xfrm>
            <a:off x="6991200" y="6948360"/>
            <a:ext cx="5347800" cy="3646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54360" rIns="54360" tIns="27000" bIns="27000" anchor="b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</a:tabLst>
            </a:pPr>
            <a:fld id="{B1B94BE0-C18E-49B5-BD0B-284F5D480E2C}" type="slidenum">
              <a:rPr b="0" lang="en-US" sz="700" spc="-1" strike="noStrike">
                <a:solidFill>
                  <a:srgbClr val="000000"/>
                </a:solidFill>
                <a:latin typeface="Calibri"/>
                <a:ea typeface="+mn-ea"/>
              </a:rPr>
              <a:t>&lt;номер&gt;</a:t>
            </a:fld>
            <a:endParaRPr b="0" lang="ru-RU" sz="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ldImg"/>
          </p:nvPr>
        </p:nvSpPr>
        <p:spPr>
          <a:xfrm>
            <a:off x="3305160" y="488880"/>
            <a:ext cx="5708160" cy="3211200"/>
          </a:xfrm>
          <a:prstGeom prst="rect">
            <a:avLst/>
          </a:prstGeom>
          <a:ln w="0">
            <a:noFill/>
          </a:ln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1234080" y="3520080"/>
            <a:ext cx="9875880" cy="288108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sldNum" idx="43"/>
          </p:nvPr>
        </p:nvSpPr>
        <p:spPr>
          <a:xfrm>
            <a:off x="6991920" y="6948720"/>
            <a:ext cx="5349240" cy="366120"/>
          </a:xfrm>
          <a:prstGeom prst="rect">
            <a:avLst/>
          </a:prstGeom>
          <a:noFill/>
          <a:ln w="0">
            <a:noFill/>
          </a:ln>
        </p:spPr>
        <p:txBody>
          <a:bodyPr lIns="54360" rIns="54360" tIns="27000" bIns="27000" anchor="b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en-US" sz="6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C4439AD5-F1C3-47B3-A9D0-6EA118A6F698}" type="slidenum">
              <a:rPr b="0" lang="en-US" sz="6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6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939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C9B14AD-7F7B-4715-A520-118C0A2B34E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7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D06DFC5C-D284-4486-8F9C-61D4EB61BE42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E0CADB5-6F2C-4544-987C-8364ECA66FEB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9F02E76-54DB-424D-9D26-9A4E085BFFD4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F4FBA2A8-C15E-451C-93E5-3994BA154B72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18F38413-C822-4381-91B0-86177C4E51A1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5B29990-C69A-415B-B18A-57EF8449CE65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939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5D50A06-E189-4859-8D33-A04F66314AB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1FA668B0-8D13-4DC2-8987-068030CF9D7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939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9169EFF2-FD5D-485D-8BBF-07EC34E4DC4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8FE4AFF-6575-407F-973E-C586BD8CCA6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939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7D5702A8-3B29-4C9E-8AB0-950D747511A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246BF94C-8315-40BD-9131-0B5BE36221F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7C2CC1A6-E096-4EF2-AD91-900A2F0BF6E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B761DE2F-7A02-477C-87BF-4E6E55ABDF0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Arial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28B6CFF2-A87C-432B-8BDD-C0F588BFD78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3" descr=""/>
          <p:cNvPicPr/>
          <p:nvPr/>
        </p:nvPicPr>
        <p:blipFill>
          <a:blip r:embed="rId2"/>
          <a:stretch/>
        </p:blipFill>
        <p:spPr>
          <a:xfrm>
            <a:off x="0" y="-11880"/>
            <a:ext cx="12191760" cy="6881400"/>
          </a:xfrm>
          <a:prstGeom prst="rect">
            <a:avLst/>
          </a:prstGeom>
          <a:ln w="0">
            <a:noFill/>
          </a:ln>
        </p:spPr>
      </p:pic>
      <p:pic>
        <p:nvPicPr>
          <p:cNvPr id="7" name="Рисунок 14" descr=""/>
          <p:cNvPicPr/>
          <p:nvPr/>
        </p:nvPicPr>
        <p:blipFill>
          <a:blip r:embed="rId3"/>
          <a:stretch/>
        </p:blipFill>
        <p:spPr>
          <a:xfrm>
            <a:off x="0" y="-23760"/>
            <a:ext cx="12191760" cy="6905160"/>
          </a:xfrm>
          <a:prstGeom prst="rect">
            <a:avLst/>
          </a:prstGeom>
          <a:ln w="0">
            <a:noFill/>
          </a:ln>
        </p:spPr>
      </p:pic>
      <p:pic>
        <p:nvPicPr>
          <p:cNvPr id="8" name="Рисунок 10" descr=""/>
          <p:cNvPicPr/>
          <p:nvPr/>
        </p:nvPicPr>
        <p:blipFill>
          <a:blip r:embed="rId4"/>
          <a:stretch/>
        </p:blipFill>
        <p:spPr>
          <a:xfrm>
            <a:off x="0" y="-23760"/>
            <a:ext cx="12191760" cy="6905160"/>
          </a:xfrm>
          <a:prstGeom prst="rect">
            <a:avLst/>
          </a:prstGeom>
          <a:ln w="0">
            <a:noFill/>
          </a:ln>
        </p:spPr>
      </p:pic>
      <p:sp>
        <p:nvSpPr>
          <p:cNvPr id="9" name="Подзаголовок 4"/>
          <p:cNvSpPr/>
          <p:nvPr/>
        </p:nvSpPr>
        <p:spPr>
          <a:xfrm>
            <a:off x="445320" y="6190560"/>
            <a:ext cx="2992680" cy="31968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50000"/>
              </a:lnSpc>
            </a:pPr>
            <a:r>
              <a:rPr b="1" lang="en-US" sz="1300" spc="-1" strike="noStrike">
                <a:solidFill>
                  <a:schemeClr val="lt1"/>
                </a:solidFill>
                <a:latin typeface="Arial"/>
              </a:rPr>
              <a:t>kadastr.ru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" name="Рисунок 1" descr="Изображение выглядит как Шрифт, Графика, графический дизайн, логотип&#10;&#10;Контент, сгенерированный ИИ, может содержать ошибки."/>
          <p:cNvPicPr/>
          <p:nvPr/>
        </p:nvPicPr>
        <p:blipFill>
          <a:blip r:embed="rId5"/>
          <a:stretch/>
        </p:blipFill>
        <p:spPr>
          <a:xfrm>
            <a:off x="445320" y="432720"/>
            <a:ext cx="2696040" cy="426600"/>
          </a:xfrm>
          <a:prstGeom prst="rect">
            <a:avLst/>
          </a:prstGeom>
          <a:ln w="0">
            <a:noFill/>
          </a:ln>
        </p:spPr>
      </p:pic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939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939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ldNum" idx="4"/>
          </p:nvPr>
        </p:nvSpPr>
        <p:spPr>
          <a:xfrm>
            <a:off x="8744040" y="63342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1" lang="ru-RU" sz="1470" spc="-1" strike="noStrike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4BB397F2-B718-4DEF-BFAE-360595074558}" type="slidenum">
              <a:rPr b="1" lang="ru-RU" sz="1470" spc="-1" strike="noStrike">
                <a:solidFill>
                  <a:schemeClr val="lt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47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87520" y="4114800"/>
            <a:ext cx="10899360" cy="221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" name="Рисунок 7" descr="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cxnSp>
        <p:nvCxnSpPr>
          <p:cNvPr id="16" name="Прямая соединительная линия 9"/>
          <p:cNvCxnSpPr/>
          <p:nvPr/>
        </p:nvCxnSpPr>
        <p:spPr>
          <a:xfrm>
            <a:off x="403200" y="838080"/>
            <a:ext cx="11385360" cy="360"/>
          </a:xfrm>
          <a:prstGeom prst="straightConnector1">
            <a:avLst/>
          </a:prstGeom>
          <a:ln>
            <a:solidFill>
              <a:srgbClr val="ffffff"/>
            </a:solidFill>
          </a:ln>
        </p:spPr>
      </p:cxnSp>
      <p:pic>
        <p:nvPicPr>
          <p:cNvPr id="17" name="Рисунок 2" descr=""/>
          <p:cNvPicPr/>
          <p:nvPr/>
        </p:nvPicPr>
        <p:blipFill>
          <a:blip r:embed="rId3"/>
          <a:stretch/>
        </p:blipFill>
        <p:spPr>
          <a:xfrm>
            <a:off x="0" y="6529680"/>
            <a:ext cx="12191760" cy="327960"/>
          </a:xfrm>
          <a:prstGeom prst="rect">
            <a:avLst/>
          </a:prstGeom>
          <a:ln w="0">
            <a:noFill/>
          </a:ln>
        </p:spPr>
      </p:pic>
      <p:pic>
        <p:nvPicPr>
          <p:cNvPr id="18" name="Рисунок 1" descr="Изображение выглядит как символ, эмблема, логотип, Графика&#10;&#10;Контент, сгенерированный ИИ, может содержать ошибки."/>
          <p:cNvPicPr/>
          <p:nvPr/>
        </p:nvPicPr>
        <p:blipFill>
          <a:blip r:embed="rId4"/>
          <a:stretch/>
        </p:blipFill>
        <p:spPr>
          <a:xfrm>
            <a:off x="403560" y="188280"/>
            <a:ext cx="1071000" cy="53964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5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22" descr=""/>
          <p:cNvPicPr/>
          <p:nvPr/>
        </p:nvPicPr>
        <p:blipFill>
          <a:blip r:embed="rId2"/>
          <a:stretch/>
        </p:blipFill>
        <p:spPr>
          <a:xfrm>
            <a:off x="0" y="6544080"/>
            <a:ext cx="12191760" cy="327960"/>
          </a:xfrm>
          <a:prstGeom prst="rect">
            <a:avLst/>
          </a:prstGeom>
          <a:ln w="0">
            <a:noFill/>
          </a:ln>
        </p:spPr>
      </p:pic>
      <p:sp>
        <p:nvSpPr>
          <p:cNvPr id="20" name="PlaceHolder 1"/>
          <p:cNvSpPr>
            <a:spLocks noGrp="1"/>
          </p:cNvSpPr>
          <p:nvPr>
            <p:ph type="body"/>
          </p:nvPr>
        </p:nvSpPr>
        <p:spPr>
          <a:xfrm>
            <a:off x="587520" y="4114800"/>
            <a:ext cx="10899360" cy="221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ldNum" idx="5"/>
          </p:nvPr>
        </p:nvSpPr>
        <p:spPr>
          <a:xfrm>
            <a:off x="9448920" y="64872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1" lang="ru-RU" sz="1200" spc="-1" strike="noStrike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DDD3EF08-11FE-4A82-A84E-44408F44F229}" type="slidenum">
              <a:rPr b="1" lang="ru-RU" sz="1200" spc="-1" strike="noStrike">
                <a:solidFill>
                  <a:schemeClr val="lt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22" name="Прямая соединительная линия 10"/>
          <p:cNvCxnSpPr/>
          <p:nvPr/>
        </p:nvCxnSpPr>
        <p:spPr>
          <a:xfrm>
            <a:off x="403200" y="838080"/>
            <a:ext cx="11385360" cy="360"/>
          </a:xfrm>
          <a:prstGeom prst="straightConnector1">
            <a:avLst/>
          </a:prstGeom>
          <a:ln>
            <a:solidFill>
              <a:srgbClr val="ffffff">
                <a:lumMod val="50000"/>
              </a:srgbClr>
            </a:solidFill>
          </a:ln>
        </p:spPr>
      </p:cxnSp>
      <p:pic>
        <p:nvPicPr>
          <p:cNvPr id="23" name="Рисунок 1" descr="Изображение выглядит как символ, Графика, логотип, круг&#10;&#10;Контент, сгенерированный ИИ, может содержать ошибки."/>
          <p:cNvPicPr/>
          <p:nvPr/>
        </p:nvPicPr>
        <p:blipFill>
          <a:blip r:embed="rId3"/>
          <a:stretch/>
        </p:blipFill>
        <p:spPr>
          <a:xfrm>
            <a:off x="403560" y="188280"/>
            <a:ext cx="1071000" cy="539640"/>
          </a:xfrm>
          <a:prstGeom prst="rect">
            <a:avLst/>
          </a:prstGeom>
          <a:ln w="0">
            <a:noFill/>
          </a:ln>
        </p:spPr>
      </p:pic>
      <p:sp>
        <p:nvSpPr>
          <p:cNvPr id="2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939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939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sldNum" idx="6"/>
          </p:nvPr>
        </p:nvSpPr>
        <p:spPr>
          <a:xfrm>
            <a:off x="8744040" y="63342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1" lang="ru-RU" sz="1470" spc="-1" strike="noStrike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3BD50222-D273-4860-B43E-E35CAEAE30D9}" type="slidenum">
              <a:rPr b="1" lang="ru-RU" sz="1470" spc="-1" strike="noStrike">
                <a:solidFill>
                  <a:schemeClr val="lt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47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587520" y="4114800"/>
            <a:ext cx="10899360" cy="221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7" name="Рисунок 6" descr=""/>
          <p:cNvPicPr/>
          <p:nvPr/>
        </p:nvPicPr>
        <p:blipFill>
          <a:blip r:embed="rId2"/>
          <a:stretch/>
        </p:blipFill>
        <p:spPr>
          <a:xfrm>
            <a:off x="0" y="6544080"/>
            <a:ext cx="12191760" cy="327960"/>
          </a:xfrm>
          <a:prstGeom prst="rect">
            <a:avLst/>
          </a:prstGeom>
          <a:ln w="0">
            <a:noFill/>
          </a:ln>
        </p:spPr>
      </p:pic>
      <p:cxnSp>
        <p:nvCxnSpPr>
          <p:cNvPr id="28" name="Прямая соединительная линия 7"/>
          <p:cNvCxnSpPr/>
          <p:nvPr/>
        </p:nvCxnSpPr>
        <p:spPr>
          <a:xfrm>
            <a:off x="403200" y="838080"/>
            <a:ext cx="11385360" cy="360"/>
          </a:xfrm>
          <a:prstGeom prst="straightConnector1">
            <a:avLst/>
          </a:prstGeom>
          <a:ln>
            <a:solidFill>
              <a:srgbClr val="ffffff">
                <a:lumMod val="50000"/>
              </a:srgbClr>
            </a:solidFill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sldNum" idx="7"/>
          </p:nvPr>
        </p:nvSpPr>
        <p:spPr>
          <a:xfrm>
            <a:off x="8744040" y="63342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1" lang="ru-RU" sz="1470" spc="-1" strike="noStrike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AC982CF2-4D2C-4E56-903D-48DB329C52D3}" type="slidenum">
              <a:rPr b="1" lang="ru-RU" sz="1470" spc="-1" strike="noStrike">
                <a:solidFill>
                  <a:schemeClr val="lt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47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87520" y="4114800"/>
            <a:ext cx="10899360" cy="221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1" name="Рисунок 9" descr=""/>
          <p:cNvPicPr/>
          <p:nvPr/>
        </p:nvPicPr>
        <p:blipFill>
          <a:blip r:embed="rId2"/>
          <a:stretch/>
        </p:blipFill>
        <p:spPr>
          <a:xfrm>
            <a:off x="0" y="6544080"/>
            <a:ext cx="12191760" cy="327960"/>
          </a:xfrm>
          <a:prstGeom prst="rect">
            <a:avLst/>
          </a:prstGeom>
          <a:ln w="0">
            <a:noFill/>
          </a:ln>
        </p:spPr>
      </p:pic>
      <p:cxnSp>
        <p:nvCxnSpPr>
          <p:cNvPr id="32" name="Прямая соединительная линия 10"/>
          <p:cNvCxnSpPr/>
          <p:nvPr/>
        </p:nvCxnSpPr>
        <p:spPr>
          <a:xfrm>
            <a:off x="403200" y="838080"/>
            <a:ext cx="11385360" cy="360"/>
          </a:xfrm>
          <a:prstGeom prst="straightConnector1">
            <a:avLst/>
          </a:prstGeom>
          <a:ln>
            <a:solidFill>
              <a:srgbClr val="ffffff">
                <a:lumMod val="50000"/>
              </a:srgbClr>
            </a:solidFill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sldNum" idx="8"/>
          </p:nvPr>
        </p:nvSpPr>
        <p:spPr>
          <a:xfrm>
            <a:off x="8744040" y="63342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1" lang="ru-RU" sz="1470" spc="-1" strike="noStrike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48736B94-98CF-4652-BC93-251C4BB8AF5E}" type="slidenum">
              <a:rPr b="1" lang="ru-RU" sz="1470" spc="-1" strike="noStrike">
                <a:solidFill>
                  <a:schemeClr val="lt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47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87520" y="4114800"/>
            <a:ext cx="10899360" cy="221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5" name="Рисунок 6" descr=""/>
          <p:cNvPicPr/>
          <p:nvPr/>
        </p:nvPicPr>
        <p:blipFill>
          <a:blip r:embed="rId2"/>
          <a:stretch/>
        </p:blipFill>
        <p:spPr>
          <a:xfrm>
            <a:off x="0" y="6544080"/>
            <a:ext cx="12191760" cy="327960"/>
          </a:xfrm>
          <a:prstGeom prst="rect">
            <a:avLst/>
          </a:prstGeom>
          <a:ln w="0">
            <a:noFill/>
          </a:ln>
        </p:spPr>
      </p:pic>
      <p:cxnSp>
        <p:nvCxnSpPr>
          <p:cNvPr id="36" name="Прямая соединительная линия 7"/>
          <p:cNvCxnSpPr/>
          <p:nvPr/>
        </p:nvCxnSpPr>
        <p:spPr>
          <a:xfrm>
            <a:off x="403200" y="838080"/>
            <a:ext cx="11385360" cy="360"/>
          </a:xfrm>
          <a:prstGeom prst="straightConnector1">
            <a:avLst/>
          </a:prstGeom>
          <a:ln>
            <a:solidFill>
              <a:srgbClr val="ffffff">
                <a:lumMod val="50000"/>
              </a:srgbClr>
            </a:solidFill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8" descr=""/>
          <p:cNvPicPr/>
          <p:nvPr/>
        </p:nvPicPr>
        <p:blipFill>
          <a:blip r:embed="rId2"/>
          <a:srcRect l="0" t="0" r="15689" b="0"/>
          <a:stretch/>
        </p:blipFill>
        <p:spPr>
          <a:xfrm>
            <a:off x="0" y="6089400"/>
            <a:ext cx="12191760" cy="768240"/>
          </a:xfrm>
          <a:prstGeom prst="rect">
            <a:avLst/>
          </a:prstGeom>
          <a:ln w="0">
            <a:noFill/>
          </a:ln>
        </p:spPr>
      </p:pic>
      <p:pic>
        <p:nvPicPr>
          <p:cNvPr id="38" name="Рисунок 6" descr=""/>
          <p:cNvPicPr/>
          <p:nvPr/>
        </p:nvPicPr>
        <p:blipFill>
          <a:blip r:embed="rId3"/>
          <a:srcRect l="0" t="0" r="24895" b="82952"/>
          <a:stretch/>
        </p:blipFill>
        <p:spPr>
          <a:xfrm>
            <a:off x="4408560" y="5844600"/>
            <a:ext cx="7783200" cy="1013040"/>
          </a:xfrm>
          <a:prstGeom prst="rect">
            <a:avLst/>
          </a:prstGeom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sldNum" idx="9"/>
          </p:nvPr>
        </p:nvSpPr>
        <p:spPr>
          <a:xfrm>
            <a:off x="9448920" y="64929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1" lang="ru-RU" sz="1400" spc="-1" strike="noStrike">
                <a:solidFill>
                  <a:schemeClr val="lt2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8B71B41A-9AF2-4AB5-B99B-29573C32800B}" type="slidenum">
              <a:rPr b="1" lang="ru-RU" sz="1400" spc="-1" strike="noStrike">
                <a:solidFill>
                  <a:schemeClr val="lt2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Rectangle 13"/>
          <p:cNvSpPr/>
          <p:nvPr/>
        </p:nvSpPr>
        <p:spPr>
          <a:xfrm>
            <a:off x="0" y="0"/>
            <a:ext cx="12191760" cy="8251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" blurRad="76320" dir="5400000" dist="38160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endParaRPr b="0" lang="ru-RU" sz="7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title"/>
          </p:nvPr>
        </p:nvSpPr>
        <p:spPr>
          <a:xfrm>
            <a:off x="961920" y="0"/>
            <a:ext cx="10534320" cy="837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809640"/>
              </a:tabLst>
            </a:pPr>
            <a:r>
              <a:rPr b="1" lang="en-US" sz="2400" spc="-1" strike="noStrike">
                <a:solidFill>
                  <a:schemeClr val="dk2"/>
                </a:solidFill>
                <a:latin typeface="Arial"/>
              </a:rPr>
              <a:t>Click to edit Master title style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42" name="Picture 3" descr="Logo&#10;&#10;Description automatically generated"/>
          <p:cNvPicPr/>
          <p:nvPr/>
        </p:nvPicPr>
        <p:blipFill>
          <a:blip r:embed="rId4"/>
          <a:srcRect l="0" t="0" r="0" b="18394"/>
          <a:stretch/>
        </p:blipFill>
        <p:spPr>
          <a:xfrm>
            <a:off x="175320" y="143280"/>
            <a:ext cx="610920" cy="551160"/>
          </a:xfrm>
          <a:prstGeom prst="rect">
            <a:avLst/>
          </a:prstGeom>
          <a:ln w="0">
            <a:noFill/>
          </a:ln>
        </p:spPr>
      </p:pic>
      <p:pic>
        <p:nvPicPr>
          <p:cNvPr id="43" name="Рисунок 5" descr=""/>
          <p:cNvPicPr/>
          <p:nvPr/>
        </p:nvPicPr>
        <p:blipFill>
          <a:blip r:embed="rId5"/>
          <a:srcRect l="32347" t="0" r="0" b="88976"/>
          <a:stretch/>
        </p:blipFill>
        <p:spPr>
          <a:xfrm>
            <a:off x="0" y="6219720"/>
            <a:ext cx="7010640" cy="654840"/>
          </a:xfrm>
          <a:prstGeom prst="rect">
            <a:avLst/>
          </a:prstGeom>
          <a:ln w="0">
            <a:noFill/>
          </a:ln>
        </p:spPr>
      </p:pic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6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34A27907-DD7F-4375-BCD2-54CFFB0CD536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Arial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59D3B818-EEF2-4BA7-9BE2-2F0D59E7586A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CF0CCAEC-7A24-4F58-9A60-42034822288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3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DE52359E-98A3-45BE-A49A-6A4E6EBE7884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15AA3DE0-C144-4E2F-8650-85EC1230841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1DFF5209-B668-4EB3-815D-77E90FCDA5E6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939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939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Arial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Arial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Arial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90548BC5-0DC8-4074-81B0-0A8C6828F1FB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Arial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46548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chemeClr val="dk1"/>
                </a:solidFill>
                <a:latin typeface="Arial"/>
              </a:rPr>
              <a:t>Вставка рисунка</a:t>
            </a:r>
            <a:endParaRPr b="0" lang="ru-RU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Arial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6548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defTabSz="46548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DBE84B7B-4833-40DC-8225-497D2F63562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1.wmf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oleObject" Target="../embeddings/oleObject1.bin"/><Relationship Id="rId3" Type="http://schemas.openxmlformats.org/officeDocument/2006/relationships/image" Target="../media/image11.wmf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slideLayout" Target="../slideLayouts/slideLayout15.xml"/><Relationship Id="rId8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27.png"/><Relationship Id="rId3" Type="http://schemas.openxmlformats.org/officeDocument/2006/relationships/oleObject" Target="../embeddings/oleObject2.bin"/><Relationship Id="rId4" Type="http://schemas.openxmlformats.org/officeDocument/2006/relationships/image" Target="../media/image28.png"/><Relationship Id="rId5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4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6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image" Target="../media/image47.jpeg"/><Relationship Id="rId3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11.wmf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12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Object 2"/>
          <p:cNvGraphicFramePr/>
          <p:nvPr/>
        </p:nvGraphicFramePr>
        <p:xfrm>
          <a:off x="1800" y="1440"/>
          <a:ext cx="1440" cy="108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103" name="Object 2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800" y="1440"/>
                    <a:ext cx="1440" cy="10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104" name="Подзаголовок 4"/>
          <p:cNvSpPr/>
          <p:nvPr/>
        </p:nvSpPr>
        <p:spPr>
          <a:xfrm>
            <a:off x="457920" y="1080720"/>
            <a:ext cx="6004080" cy="34117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 defTabSz="914400">
              <a:lnSpc>
                <a:spcPct val="100000"/>
              </a:lnSpc>
            </a:pPr>
            <a:endParaRPr b="1" lang="ru-RU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Подзаголовок 4"/>
          <p:cNvSpPr/>
          <p:nvPr/>
        </p:nvSpPr>
        <p:spPr>
          <a:xfrm>
            <a:off x="375840" y="2390760"/>
            <a:ext cx="6608880" cy="19807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4000" spc="-1" strike="noStrike">
                <a:solidFill>
                  <a:schemeClr val="lt1"/>
                </a:solidFill>
                <a:latin typeface="Arial"/>
              </a:rPr>
              <a:t>РОСКАДАСТР –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ru-RU" sz="4000" spc="-1" strike="noStrike">
                <a:solidFill>
                  <a:schemeClr val="lt1"/>
                </a:solidFill>
                <a:latin typeface="Arial"/>
              </a:rPr>
              <a:t> </a:t>
            </a:r>
            <a:r>
              <a:rPr b="1" lang="ru-RU" sz="4000" spc="-1" strike="noStrike">
                <a:solidFill>
                  <a:schemeClr val="lt1"/>
                </a:solidFill>
                <a:latin typeface="Arial"/>
              </a:rPr>
              <a:t>кадастр будущего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26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Рисунок 6" descr=""/>
          <p:cNvPicPr/>
          <p:nvPr/>
        </p:nvPicPr>
        <p:blipFill>
          <a:blip r:embed="rId3"/>
          <a:stretch/>
        </p:blipFill>
        <p:spPr>
          <a:xfrm>
            <a:off x="7877880" y="2020680"/>
            <a:ext cx="2616480" cy="2815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" descr=""/>
          <p:cNvPicPr/>
          <p:nvPr/>
        </p:nvPicPr>
        <p:blipFill>
          <a:blip r:embed="rId1"/>
          <a:srcRect l="0" t="-64" r="3286" b="0"/>
          <a:stretch/>
        </p:blipFill>
        <p:spPr>
          <a:xfrm>
            <a:off x="635040" y="0"/>
            <a:ext cx="11554920" cy="6857640"/>
          </a:xfrm>
          <a:prstGeom prst="rect">
            <a:avLst/>
          </a:prstGeom>
          <a:ln w="9525">
            <a:noFill/>
          </a:ln>
        </p:spPr>
      </p:pic>
      <p:graphicFrame>
        <p:nvGraphicFramePr>
          <p:cNvPr id="108" name="Object 2"/>
          <p:cNvGraphicFramePr/>
          <p:nvPr/>
        </p:nvGraphicFramePr>
        <p:xfrm>
          <a:off x="1440" y="1440"/>
          <a:ext cx="1080" cy="1080"/>
        </p:xfrm>
        <a:graphic>
          <a:graphicData uri="http://schemas.openxmlformats.org/presentationml/2006/ole">
            <p:oleObj r:id="rId2" spid="">
              <p:embed/>
              <p:pic>
                <p:nvPicPr>
                  <p:cNvPr id="109" name="Object 2" descr=""/>
                  <p:cNvPicPr/>
                  <p:nvPr/>
                </p:nvPicPr>
                <p:blipFill>
                  <a:blip r:embed="rId3"/>
                  <a:stretch/>
                </p:blipFill>
                <p:spPr>
                  <a:xfrm>
                    <a:off x="1440" y="1440"/>
                    <a:ext cx="1080" cy="10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110" name="Rectangle 4"/>
          <p:cNvSpPr/>
          <p:nvPr/>
        </p:nvSpPr>
        <p:spPr>
          <a:xfrm>
            <a:off x="457200" y="1081080"/>
            <a:ext cx="6003720" cy="34110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endParaRPr b="0" lang="ru-RU" sz="939" spc="-1" strike="noStrike">
              <a:solidFill>
                <a:schemeClr val="dk1"/>
              </a:solidFill>
              <a:latin typeface="Inter Extra Bold"/>
              <a:ea typeface="Inter Extra Bold"/>
            </a:endParaRPr>
          </a:p>
        </p:txBody>
      </p:sp>
      <p:sp>
        <p:nvSpPr>
          <p:cNvPr id="111" name="Rectangle 8"/>
          <p:cNvSpPr/>
          <p:nvPr/>
        </p:nvSpPr>
        <p:spPr>
          <a:xfrm>
            <a:off x="487440" y="4094280"/>
            <a:ext cx="5928840" cy="509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endParaRPr b="0" lang="ru-RU" sz="939" spc="-1" strike="noStrike">
              <a:solidFill>
                <a:schemeClr val="dk1"/>
              </a:solidFill>
              <a:latin typeface="Inter Extra Bold"/>
              <a:ea typeface="Inter Extra Bold"/>
            </a:endParaRPr>
          </a:p>
        </p:txBody>
      </p:sp>
      <p:pic>
        <p:nvPicPr>
          <p:cNvPr id="112" name="Picture 6" descr=""/>
          <p:cNvPicPr/>
          <p:nvPr/>
        </p:nvPicPr>
        <p:blipFill>
          <a:blip r:embed="rId4"/>
          <a:stretch/>
        </p:blipFill>
        <p:spPr>
          <a:xfrm>
            <a:off x="7405560" y="1481040"/>
            <a:ext cx="3858840" cy="3858840"/>
          </a:xfrm>
          <a:prstGeom prst="rect">
            <a:avLst/>
          </a:prstGeom>
          <a:ln w="9525">
            <a:noFill/>
          </a:ln>
        </p:spPr>
      </p:pic>
      <p:grpSp>
        <p:nvGrpSpPr>
          <p:cNvPr id="113" name="Группа 13"/>
          <p:cNvGrpSpPr/>
          <p:nvPr/>
        </p:nvGrpSpPr>
        <p:grpSpPr>
          <a:xfrm>
            <a:off x="5862600" y="0"/>
            <a:ext cx="6470280" cy="6857640"/>
            <a:chOff x="5862600" y="0"/>
            <a:chExt cx="6470280" cy="6857640"/>
          </a:xfrm>
        </p:grpSpPr>
        <p:pic>
          <p:nvPicPr>
            <p:cNvPr id="114" name="Picture 5" descr=""/>
            <p:cNvPicPr/>
            <p:nvPr/>
          </p:nvPicPr>
          <p:blipFill>
            <a:blip r:embed="rId5"/>
            <a:stretch/>
          </p:blipFill>
          <p:spPr>
            <a:xfrm>
              <a:off x="5862600" y="0"/>
              <a:ext cx="6470280" cy="6857640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115" name="Picture 8" descr=""/>
            <p:cNvPicPr/>
            <p:nvPr/>
          </p:nvPicPr>
          <p:blipFill>
            <a:blip r:embed="rId6"/>
            <a:stretch/>
          </p:blipFill>
          <p:spPr>
            <a:xfrm>
              <a:off x="7394400" y="1481040"/>
              <a:ext cx="3858840" cy="3858840"/>
            </a:xfrm>
            <a:prstGeom prst="rect">
              <a:avLst/>
            </a:prstGeom>
            <a:ln w="9525">
              <a:noFill/>
            </a:ln>
          </p:spPr>
        </p:pic>
      </p:grpSp>
      <p:sp>
        <p:nvSpPr>
          <p:cNvPr id="116" name="Rectangle 1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24F3C77A-4B82-4D3B-9340-4F5C4931025E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Rectangle 3"/>
          <p:cNvSpPr/>
          <p:nvPr/>
        </p:nvSpPr>
        <p:spPr>
          <a:xfrm>
            <a:off x="237960" y="380880"/>
            <a:ext cx="6929280" cy="5857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Публично-правовая компания «Роскадастр» создана по указанию 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Президента Российской Федерации 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В.В. Путина как организация полного цикла 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в сфере недвижимости и пространственных данных, обеспечивающая выполнение 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  <a:spcAft>
                <a:spcPts val="1199"/>
              </a:spcAft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для нужд государства всего комплекса геодезических, картографических</a:t>
            </a:r>
            <a:br>
              <a:rPr sz="2200"/>
            </a:br>
            <a:r>
              <a:rPr b="1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и кадастровых работ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Реорганизация путем присоединения: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336fc0"/>
              </a:buClr>
              <a:buFont typeface="Wingdings" charset="2"/>
              <a:buChar char="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0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ФГБУ «ФКП Росреестра»; 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336fc0"/>
              </a:buClr>
              <a:buFont typeface="Wingdings" charset="2"/>
              <a:buChar char="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0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ФГБУ «Центр геодезии, картографии и  инфраструктуры пространственных данных»;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336fc0"/>
              </a:buClr>
              <a:buFont typeface="Wingdings" charset="2"/>
              <a:buChar char="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0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АО «Ростехинвентаризации – Федеральное БТИ»;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336fc0"/>
              </a:buClr>
              <a:buFont typeface="Wingdings" charset="2"/>
              <a:buChar char="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0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22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АО «Роскартография»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" descr="C:\Users\kalobova\Desktop\ВСЕ ДЛЯ РАБОТЫ\бренд бук\mezhevanie-zemelnogo-uchastka.jpg"/>
          <p:cNvPicPr/>
          <p:nvPr/>
        </p:nvPicPr>
        <p:blipFill>
          <a:blip r:embed="rId1"/>
          <a:stretch/>
        </p:blipFill>
        <p:spPr>
          <a:xfrm>
            <a:off x="7529760" y="1843200"/>
            <a:ext cx="4495320" cy="33714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119" name="Прямоугольник 2"/>
          <p:cNvSpPr/>
          <p:nvPr/>
        </p:nvSpPr>
        <p:spPr>
          <a:xfrm>
            <a:off x="218880" y="861840"/>
            <a:ext cx="7453080" cy="637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2000" spc="-1" strike="noStrike">
                <a:solidFill>
                  <a:schemeClr val="lt2">
                    <a:lumMod val="50000"/>
                  </a:schemeClr>
                </a:solidFill>
                <a:latin typeface="Arial"/>
              </a:rPr>
              <a:t>Компания осуществляет функции и полномочия публично-правового характера, а также оказывает следующие государственные услуги: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defTabSz="465480">
              <a:lnSpc>
                <a:spcPct val="100000"/>
              </a:lnSpc>
            </a:pP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прием, в том числе выездной, заявления о государственном кадастровом учете и (или) государственной регистрации прав;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предоставление сведений, содержащихся в Едином государственном реестре недвижимости;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ведение реестра границ, указанного в пункте 3 части 2 статьи 7 Федерального закона "О государственной регистрации недвижимости";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обеспечение информационного взаимодействия Службы с кадастровыми инженерами;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внесение сведений о государственной кадастровой оценке;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ведение и хранение реестровых дел (томов реестровых дел) объектов недвижимости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геодезическая и картографическая деятельность;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выполнение кадастровых и землеустроительных работ;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создание, эксплуатация, развитие информационных систем и сервисов, в том числе НСПД; 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indent="-216000" defTabSz="465480">
              <a:lnSpc>
                <a:spcPct val="100000"/>
              </a:lnSpc>
              <a:buClr>
                <a:srgbClr val="0743a2"/>
              </a:buClr>
              <a:buFont typeface="Wingdings" charset="2"/>
              <a:buChar char=""/>
            </a:pP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 </a:t>
            </a:r>
            <a:r>
              <a:rPr b="0" lang="ru-RU" sz="1700" spc="-1" strike="noStrike">
                <a:solidFill>
                  <a:schemeClr val="dk2">
                    <a:lumMod val="75000"/>
                  </a:schemeClr>
                </a:solidFill>
                <a:latin typeface="Arial"/>
                <a:ea typeface="Inter Extra Bold"/>
              </a:rPr>
              <a:t>научная и образовательная деятельность (например, повышение квалификации).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defTabSz="465480">
              <a:lnSpc>
                <a:spcPct val="100000"/>
              </a:lnSpc>
            </a:pPr>
            <a:br>
              <a:rPr sz="1700"/>
            </a:b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Rectangle 2"/>
          <p:cNvSpPr/>
          <p:nvPr/>
        </p:nvSpPr>
        <p:spPr>
          <a:xfrm>
            <a:off x="1494000" y="0"/>
            <a:ext cx="7164000" cy="836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90000"/>
              </a:lnSpc>
              <a:tabLst>
                <a:tab algn="l" pos="107964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</a:tabLst>
            </a:pPr>
            <a:r>
              <a:rPr b="1" lang="ru-RU" sz="2600" spc="-1" strike="noStrike">
                <a:solidFill>
                  <a:schemeClr val="lt2">
                    <a:lumMod val="50000"/>
                  </a:schemeClr>
                </a:solidFill>
                <a:latin typeface="Arial"/>
              </a:rPr>
              <a:t>Виды деятельности ППК «Роскадастр»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Rectangle 1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369D4891-FCFF-47A1-AD87-1B22084406D8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Скругленный прямоугольник 9"/>
          <p:cNvSpPr/>
          <p:nvPr/>
        </p:nvSpPr>
        <p:spPr>
          <a:xfrm>
            <a:off x="302040" y="1862280"/>
            <a:ext cx="5483520" cy="455184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endParaRPr b="0" lang="ru-RU" sz="939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23" name="Скругленный прямоугольник 20"/>
          <p:cNvSpPr/>
          <p:nvPr/>
        </p:nvSpPr>
        <p:spPr>
          <a:xfrm flipH="1">
            <a:off x="5946480" y="5343480"/>
            <a:ext cx="3303000" cy="110808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endParaRPr b="0" lang="ru-RU" sz="939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24" name="Заголовок 2"/>
          <p:cNvSpPr/>
          <p:nvPr/>
        </p:nvSpPr>
        <p:spPr>
          <a:xfrm>
            <a:off x="1455120" y="0"/>
            <a:ext cx="456696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91440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lt2">
                    <a:lumMod val="50000"/>
                  </a:schemeClr>
                </a:solidFill>
                <a:latin typeface="PT Astra Serif"/>
              </a:rPr>
              <a:t>Кадровый состав филиала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Скругленный прямоугольник 8"/>
          <p:cNvSpPr/>
          <p:nvPr/>
        </p:nvSpPr>
        <p:spPr>
          <a:xfrm>
            <a:off x="750240" y="1645200"/>
            <a:ext cx="4613400" cy="514440"/>
          </a:xfrm>
          <a:prstGeom prst="roundRect">
            <a:avLst>
              <a:gd name="adj" fmla="val 16667"/>
            </a:avLst>
          </a:prstGeom>
          <a:solidFill>
            <a:srgbClr val="0959d8"/>
          </a:solidFill>
          <a:ln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r>
              <a:rPr b="1" lang="ru-RU" sz="1600" spc="-1" strike="noStrike">
                <a:solidFill>
                  <a:schemeClr val="lt1"/>
                </a:solidFill>
                <a:latin typeface="Times New Roman"/>
              </a:rPr>
              <a:t>Фактическая численность персонала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Скругленный прямоугольник 10"/>
          <p:cNvSpPr/>
          <p:nvPr/>
        </p:nvSpPr>
        <p:spPr>
          <a:xfrm>
            <a:off x="6181560" y="5873760"/>
            <a:ext cx="1234080" cy="406440"/>
          </a:xfrm>
          <a:prstGeom prst="roundRect">
            <a:avLst>
              <a:gd name="adj" fmla="val 16667"/>
            </a:avLst>
          </a:prstGeom>
          <a:solidFill>
            <a:srgbClr val="0959d8"/>
          </a:solidFill>
          <a:ln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r>
              <a:rPr b="1" lang="ru-RU" sz="2200" spc="-1" strike="noStrike">
                <a:solidFill>
                  <a:schemeClr val="lt1"/>
                </a:solidFill>
                <a:latin typeface="Times New Roman"/>
              </a:rPr>
              <a:t>19 %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Скругленный прямоугольник 12"/>
          <p:cNvSpPr/>
          <p:nvPr/>
        </p:nvSpPr>
        <p:spPr>
          <a:xfrm>
            <a:off x="7816680" y="5886360"/>
            <a:ext cx="1303920" cy="409320"/>
          </a:xfrm>
          <a:prstGeom prst="roundRect">
            <a:avLst>
              <a:gd name="adj" fmla="val 16667"/>
            </a:avLst>
          </a:prstGeom>
          <a:solidFill>
            <a:srgbClr val="0959d8"/>
          </a:solidFill>
          <a:ln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r>
              <a:rPr b="1" lang="ru-RU" sz="2200" spc="-1" strike="noStrike">
                <a:solidFill>
                  <a:schemeClr val="lt1"/>
                </a:solidFill>
                <a:latin typeface="Times New Roman"/>
              </a:rPr>
              <a:t>12 %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Box 13"/>
          <p:cNvSpPr/>
          <p:nvPr/>
        </p:nvSpPr>
        <p:spPr>
          <a:xfrm>
            <a:off x="6181560" y="5597640"/>
            <a:ext cx="123408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1400" spc="-1" strike="noStrike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9 мес. 2025 г.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TextBox 17"/>
          <p:cNvSpPr/>
          <p:nvPr/>
        </p:nvSpPr>
        <p:spPr>
          <a:xfrm>
            <a:off x="7894800" y="5613480"/>
            <a:ext cx="12639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1400" spc="-1" strike="noStrike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9 мес. 2026 г.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Стрелка вправо 18"/>
          <p:cNvSpPr/>
          <p:nvPr/>
        </p:nvSpPr>
        <p:spPr>
          <a:xfrm>
            <a:off x="7483320" y="5921280"/>
            <a:ext cx="280800" cy="3175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959d8"/>
          </a:solidFill>
          <a:ln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endParaRPr b="0" lang="ru-RU" sz="939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31" name="Скругленный прямоугольник 21"/>
          <p:cNvSpPr/>
          <p:nvPr/>
        </p:nvSpPr>
        <p:spPr>
          <a:xfrm flipH="1">
            <a:off x="9650520" y="5335200"/>
            <a:ext cx="2299320" cy="110808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endParaRPr b="0" lang="ru-RU" sz="939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32" name="Скругленный прямоугольник 23"/>
          <p:cNvSpPr/>
          <p:nvPr/>
        </p:nvSpPr>
        <p:spPr>
          <a:xfrm>
            <a:off x="9985320" y="5861160"/>
            <a:ext cx="1649880" cy="409320"/>
          </a:xfrm>
          <a:prstGeom prst="roundRect">
            <a:avLst>
              <a:gd name="adj" fmla="val 16667"/>
            </a:avLst>
          </a:prstGeom>
          <a:solidFill>
            <a:srgbClr val="0959d8"/>
          </a:solidFill>
          <a:ln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r>
              <a:rPr b="1" lang="ru-RU" sz="2200" spc="-1" strike="noStrike">
                <a:solidFill>
                  <a:schemeClr val="lt1"/>
                </a:solidFill>
                <a:latin typeface="Times New Roman"/>
              </a:rPr>
              <a:t>43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TextBox 28"/>
          <p:cNvSpPr/>
          <p:nvPr/>
        </p:nvSpPr>
        <p:spPr>
          <a:xfrm>
            <a:off x="0" y="812160"/>
            <a:ext cx="59443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65480">
              <a:lnSpc>
                <a:spcPct val="100000"/>
              </a:lnSpc>
            </a:pPr>
            <a:r>
              <a:rPr b="1" lang="ru-RU" sz="1600" spc="-1" strike="noStrike">
                <a:solidFill>
                  <a:schemeClr val="accent2">
                    <a:lumMod val="50000"/>
                  </a:schemeClr>
                </a:solidFill>
                <a:latin typeface="PT Astra Serif"/>
              </a:rPr>
              <a:t>По состоянию на 30.09.2026 штатная численность филиала составляет 288 штатных единиц (142,5 вакансий)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TextBox 29"/>
          <p:cNvSpPr/>
          <p:nvPr/>
        </p:nvSpPr>
        <p:spPr>
          <a:xfrm>
            <a:off x="6264720" y="757800"/>
            <a:ext cx="5664960" cy="46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6548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В целях подбора кадров велась работа с ВУЗами Ставропольского края: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 algn="ctr" defTabSz="46548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 </a:t>
            </a: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Ставропольский государственный аграрный университет (СТГАУ)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 algn="ctr" defTabSz="46548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 </a:t>
            </a: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Северо-Кавказский федеральный университет (СКФУ)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За 9 месяцев 2026 г. заключены договоры о прохождении производственной практики (74 студента), 1 студент ВУЗа принят на работу.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В филиале работают и учатся 5 студентов – целевиков, </a:t>
            </a:r>
            <a:br>
              <a:rPr sz="1600"/>
            </a:b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5 работников трудоустроены по окончании целевого обучения.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</a:pPr>
            <a:r>
              <a:rPr b="0" lang="ru-RU" sz="1600" spc="-1" strike="noStrike">
                <a:solidFill>
                  <a:schemeClr val="accent2">
                    <a:lumMod val="50000"/>
                  </a:schemeClr>
                </a:solidFill>
                <a:latin typeface="Arial"/>
              </a:rPr>
              <a:t>Сотрудник филиала преподают на базовой кафедре ведения ЕГРН СКФУ, а также является руководителем выпускных квалификационных работ у сотрудников филиала.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465480"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5" name="Диаграмма 108"/>
          <p:cNvGraphicFramePr/>
          <p:nvPr/>
        </p:nvGraphicFramePr>
        <p:xfrm>
          <a:off x="626400" y="2342520"/>
          <a:ext cx="5040360" cy="374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36" name="Скругленный прямоугольник 1"/>
          <p:cNvSpPr/>
          <p:nvPr/>
        </p:nvSpPr>
        <p:spPr>
          <a:xfrm>
            <a:off x="6155280" y="5216400"/>
            <a:ext cx="2896200" cy="288720"/>
          </a:xfrm>
          <a:prstGeom prst="roundRect">
            <a:avLst>
              <a:gd name="adj" fmla="val 16667"/>
            </a:avLst>
          </a:prstGeom>
          <a:solidFill>
            <a:srgbClr val="0959d8"/>
          </a:solidFill>
          <a:ln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r>
              <a:rPr b="1" lang="ru-RU" sz="1300" spc="-1" strike="noStrike">
                <a:solidFill>
                  <a:schemeClr val="lt1"/>
                </a:solidFill>
                <a:latin typeface="PT Astra Serif"/>
              </a:rPr>
              <a:t>Коэффициент текучести кадров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Скругленный прямоугольник 2"/>
          <p:cNvSpPr/>
          <p:nvPr/>
        </p:nvSpPr>
        <p:spPr>
          <a:xfrm>
            <a:off x="9739440" y="5208120"/>
            <a:ext cx="2102400" cy="481680"/>
          </a:xfrm>
          <a:prstGeom prst="roundRect">
            <a:avLst>
              <a:gd name="adj" fmla="val 16667"/>
            </a:avLst>
          </a:prstGeom>
          <a:solidFill>
            <a:srgbClr val="0959d8"/>
          </a:solidFill>
          <a:ln>
            <a:solidFill>
              <a:srgbClr val="0641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r>
              <a:rPr b="1" lang="ru-RU" sz="1300" spc="-1" strike="noStrike">
                <a:solidFill>
                  <a:schemeClr val="lt1"/>
                </a:solidFill>
                <a:latin typeface="PT Astra Serif"/>
              </a:rPr>
              <a:t>Средний возраст 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ct val="100000"/>
              </a:lnSpc>
            </a:pPr>
            <a:r>
              <a:rPr b="1" lang="ru-RU" sz="1300" spc="-1" strike="noStrike">
                <a:solidFill>
                  <a:schemeClr val="lt1"/>
                </a:solidFill>
                <a:latin typeface="PT Astra Serif"/>
              </a:rPr>
              <a:t>работников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TextBox 3"/>
          <p:cNvSpPr/>
          <p:nvPr/>
        </p:nvSpPr>
        <p:spPr>
          <a:xfrm>
            <a:off x="1602360" y="4581360"/>
            <a:ext cx="3711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1200" spc="-1" strike="noStrike">
                <a:solidFill>
                  <a:schemeClr val="dk1"/>
                </a:solidFill>
                <a:latin typeface="Times New Roman"/>
              </a:rPr>
              <a:t>51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TextBox 4"/>
          <p:cNvSpPr/>
          <p:nvPr/>
        </p:nvSpPr>
        <p:spPr>
          <a:xfrm>
            <a:off x="2365920" y="3274920"/>
            <a:ext cx="48492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1200" spc="-1" strike="noStrike">
                <a:solidFill>
                  <a:schemeClr val="dk1"/>
                </a:solidFill>
                <a:latin typeface="Times New Roman"/>
              </a:rPr>
              <a:t>163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TextBox 5"/>
          <p:cNvSpPr/>
          <p:nvPr/>
        </p:nvSpPr>
        <p:spPr>
          <a:xfrm>
            <a:off x="2717640" y="2880720"/>
            <a:ext cx="5043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1200" spc="-1" strike="noStrike">
                <a:solidFill>
                  <a:schemeClr val="dk1"/>
                </a:solidFill>
                <a:latin typeface="Times New Roman"/>
              </a:rPr>
              <a:t>193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extBox 7"/>
          <p:cNvSpPr/>
          <p:nvPr/>
        </p:nvSpPr>
        <p:spPr>
          <a:xfrm>
            <a:off x="1230120" y="4638600"/>
            <a:ext cx="3711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1200" spc="-1" strike="noStrike">
                <a:solidFill>
                  <a:schemeClr val="dk1"/>
                </a:solidFill>
                <a:latin typeface="Times New Roman"/>
              </a:rPr>
              <a:t>45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TextBox 15"/>
          <p:cNvSpPr/>
          <p:nvPr/>
        </p:nvSpPr>
        <p:spPr>
          <a:xfrm>
            <a:off x="3920400" y="4757040"/>
            <a:ext cx="3711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1200" spc="-1" strike="noStrike">
                <a:solidFill>
                  <a:schemeClr val="dk1"/>
                </a:solidFill>
                <a:latin typeface="Times New Roman"/>
              </a:rPr>
              <a:t>44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TextBox 16"/>
          <p:cNvSpPr/>
          <p:nvPr/>
        </p:nvSpPr>
        <p:spPr>
          <a:xfrm>
            <a:off x="3548160" y="4902840"/>
            <a:ext cx="3711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1" lang="ru-RU" sz="1200" spc="-1" strike="noStrike">
                <a:solidFill>
                  <a:schemeClr val="dk1"/>
                </a:solidFill>
                <a:latin typeface="Times New Roman"/>
              </a:rPr>
              <a:t>31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1"/>
          <p:cNvSpPr>
            <a:spLocks noGrp="1"/>
          </p:cNvSpPr>
          <p:nvPr>
            <p:ph type="sldNum" idx="37"/>
          </p:nvPr>
        </p:nvSpPr>
        <p:spPr>
          <a:xfrm>
            <a:off x="9448920" y="64872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65480">
              <a:lnSpc>
                <a:spcPct val="100000"/>
              </a:lnSpc>
              <a:buNone/>
              <a:defRPr b="1" lang="ru-RU" sz="1200" spc="-1" strike="noStrike">
                <a:solidFill>
                  <a:schemeClr val="lt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465480">
              <a:lnSpc>
                <a:spcPct val="100000"/>
              </a:lnSpc>
              <a:buNone/>
            </a:pPr>
            <a:fld id="{F4DE0D84-CED1-443C-910B-ECA10C4B219D}" type="slidenum">
              <a:rPr b="1" lang="ru-RU" sz="1200" spc="-1" strike="noStrike">
                <a:solidFill>
                  <a:schemeClr val="lt1">
                    <a:tint val="75000"/>
                  </a:schemeClr>
                </a:solidFill>
                <a:latin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961920" y="0"/>
            <a:ext cx="10534320" cy="837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lt2">
                    <a:lumMod val="50000"/>
                  </a:schemeClr>
                </a:solidFill>
                <a:latin typeface="Arial"/>
              </a:rPr>
              <a:t>Роскадастр</a:t>
            </a:r>
            <a:endParaRPr b="0" lang="ru-RU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TextBox 6"/>
          <p:cNvSpPr/>
          <p:nvPr/>
        </p:nvSpPr>
        <p:spPr>
          <a:xfrm>
            <a:off x="828720" y="1003320"/>
            <a:ext cx="10782000" cy="516600"/>
          </a:xfrm>
          <a:prstGeom prst="rect">
            <a:avLst/>
          </a:prstGeom>
          <a:noFill/>
          <a:ln w="0">
            <a:solidFill>
              <a:srgbClr val="ffffff"/>
            </a:solidFill>
          </a:ln>
          <a:effectLst>
            <a:glow rad="63360">
              <a:srgbClr val="0057e1">
                <a:alpha val="40000"/>
              </a:srgb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65480">
              <a:lnSpc>
                <a:spcPct val="100000"/>
              </a:lnSpc>
            </a:pPr>
            <a:r>
              <a:rPr b="1" lang="ru-RU" sz="1400" spc="-1" strike="noStrike">
                <a:solidFill>
                  <a:schemeClr val="accent2">
                    <a:lumMod val="50000"/>
                  </a:schemeClr>
                </a:solidFill>
                <a:latin typeface="Arial"/>
                <a:ea typeface="Cambria Math"/>
              </a:rPr>
              <a:t>ППК «Роскадастр» является оператором Национальной Системы Пространственных Данных и обеспечивает информационное взаимодействие государственных информационных систем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7" name="Picture 2" descr=""/>
          <p:cNvPicPr/>
          <p:nvPr/>
        </p:nvPicPr>
        <p:blipFill>
          <a:blip r:embed="rId1"/>
          <a:stretch/>
        </p:blipFill>
        <p:spPr>
          <a:xfrm>
            <a:off x="205200" y="2366640"/>
            <a:ext cx="5826960" cy="3095280"/>
          </a:xfrm>
          <a:prstGeom prst="rect">
            <a:avLst/>
          </a:prstGeom>
          <a:ln w="9525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  <a:reflection algn="bl" blurRad="6350" dir="5400000" dist="50800" endA="300" endPos="38500" rotWithShape="0" stA="50000" sy="-100000"/>
          </a:effectLst>
        </p:spPr>
      </p:pic>
      <p:pic>
        <p:nvPicPr>
          <p:cNvPr id="148" name="Picture 3" descr=""/>
          <p:cNvPicPr/>
          <p:nvPr/>
        </p:nvPicPr>
        <p:blipFill>
          <a:blip r:embed="rId2"/>
          <a:stretch/>
        </p:blipFill>
        <p:spPr>
          <a:xfrm>
            <a:off x="6186960" y="2357280"/>
            <a:ext cx="5818680" cy="3099600"/>
          </a:xfrm>
          <a:prstGeom prst="rect">
            <a:avLst/>
          </a:prstGeom>
          <a:ln w="9525">
            <a:noFill/>
          </a:ln>
          <a:effectLst>
            <a:reflection algn="bl" blurRad="6350" dir="5400000" dist="50800" endA="300" endPos="38500" rotWithShape="0" stA="50000" sy="-100000"/>
          </a:effectLst>
        </p:spPr>
      </p:pic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712285C-5DFA-4D0C-951E-32C647DC7C71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2496A7E8-3349-4C31-B6D4-6B94A6F8BDD3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Rectangle 3"/>
          <p:cNvSpPr/>
          <p:nvPr/>
        </p:nvSpPr>
        <p:spPr>
          <a:xfrm>
            <a:off x="264960" y="1355760"/>
            <a:ext cx="5463720" cy="232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7160" algn="ctr" defTabSz="465480">
              <a:lnSpc>
                <a:spcPct val="100000"/>
              </a:lnSpc>
              <a:tabLst>
                <a:tab algn="l" pos="0"/>
              </a:tabLst>
            </a:pPr>
            <a:r>
              <a:rPr b="0" lang="ru-RU" sz="939" spc="-1" strike="noStrike">
                <a:solidFill>
                  <a:srgbClr val="39505e"/>
                </a:solidFill>
                <a:latin typeface="Inter Extra Bold"/>
                <a:ea typeface="Inter Extra Bold"/>
              </a:rPr>
              <a:t>	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1" name="Picture 4" descr=""/>
          <p:cNvPicPr/>
          <p:nvPr/>
        </p:nvPicPr>
        <p:blipFill>
          <a:blip r:embed="rId1"/>
          <a:srcRect l="13709" t="2239" r="4907" b="31263"/>
          <a:stretch/>
        </p:blipFill>
        <p:spPr>
          <a:xfrm>
            <a:off x="0" y="1509840"/>
            <a:ext cx="6443280" cy="3412800"/>
          </a:xfrm>
          <a:prstGeom prst="rect">
            <a:avLst/>
          </a:prstGeom>
          <a:ln w="9525">
            <a:noFill/>
          </a:ln>
        </p:spPr>
      </p:pic>
      <p:pic>
        <p:nvPicPr>
          <p:cNvPr id="152" name="Picture 5" descr=""/>
          <p:cNvPicPr/>
          <p:nvPr/>
        </p:nvPicPr>
        <p:blipFill>
          <a:blip r:embed="rId2"/>
          <a:srcRect l="11870" t="4827" r="3134" b="15936"/>
          <a:stretch/>
        </p:blipFill>
        <p:spPr>
          <a:xfrm>
            <a:off x="5952960" y="1500120"/>
            <a:ext cx="6122520" cy="3695400"/>
          </a:xfrm>
          <a:prstGeom prst="rect">
            <a:avLst/>
          </a:prstGeom>
          <a:ln w="9525">
            <a:noFill/>
          </a:ln>
        </p:spPr>
      </p:pic>
      <p:sp>
        <p:nvSpPr>
          <p:cNvPr id="153" name="Rectangle 7"/>
          <p:cNvSpPr/>
          <p:nvPr/>
        </p:nvSpPr>
        <p:spPr>
          <a:xfrm>
            <a:off x="2183760" y="4966920"/>
            <a:ext cx="1887120" cy="394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7160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Автодороги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Rectangle 8"/>
          <p:cNvSpPr/>
          <p:nvPr/>
        </p:nvSpPr>
        <p:spPr>
          <a:xfrm>
            <a:off x="7529760" y="4959360"/>
            <a:ext cx="3005280" cy="394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28600" indent="-227160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Сети водопровода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Rectangle 1"/>
          <p:cNvSpPr/>
          <p:nvPr/>
        </p:nvSpPr>
        <p:spPr>
          <a:xfrm>
            <a:off x="1511280" y="0"/>
            <a:ext cx="9497160" cy="937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90000"/>
              </a:lnSpc>
              <a:tabLst>
                <a:tab algn="l" pos="107964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</a:tabLst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Техническая инвентаризация, кадастровые работы для линейных объектов капитального строительства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TextBox 10"/>
          <p:cNvSpPr/>
          <p:nvPr/>
        </p:nvSpPr>
        <p:spPr>
          <a:xfrm>
            <a:off x="135360" y="957600"/>
            <a:ext cx="118584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65480">
              <a:lnSpc>
                <a:spcPct val="100000"/>
              </a:lnSpc>
            </a:pPr>
            <a:r>
              <a:rPr b="1" lang="ru-RU" sz="28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Социально - значимые объекты недвижимости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2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7FB50144-CB1D-4061-AB5D-4E1DC033F5A0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Rectangle 3"/>
          <p:cNvSpPr/>
          <p:nvPr/>
        </p:nvSpPr>
        <p:spPr>
          <a:xfrm>
            <a:off x="264960" y="1355760"/>
            <a:ext cx="5463720" cy="232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7160" algn="ctr" defTabSz="465480">
              <a:lnSpc>
                <a:spcPct val="100000"/>
              </a:lnSpc>
              <a:tabLst>
                <a:tab algn="l" pos="0"/>
              </a:tabLst>
            </a:pPr>
            <a:r>
              <a:rPr b="0" lang="ru-RU" sz="939" spc="-1" strike="noStrike">
                <a:solidFill>
                  <a:srgbClr val="39505e"/>
                </a:solidFill>
                <a:latin typeface="Inter Extra Bold"/>
                <a:ea typeface="Inter Extra Bold"/>
              </a:rPr>
              <a:t>	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Прямоугольник 7"/>
          <p:cNvSpPr/>
          <p:nvPr/>
        </p:nvSpPr>
        <p:spPr>
          <a:xfrm>
            <a:off x="7062840" y="5291280"/>
            <a:ext cx="609552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7160" algn="ctr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Торгово-развлекательные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28600" indent="-227160" algn="ctr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центры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Прямоугольник 9"/>
          <p:cNvSpPr/>
          <p:nvPr/>
        </p:nvSpPr>
        <p:spPr>
          <a:xfrm>
            <a:off x="5181840" y="5348160"/>
            <a:ext cx="1508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28600" indent="-227160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Храмы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1" name="Picture 2" descr="C:\Users\kalobova\Downloads\Презентация\Храм Пресвятой Богородицы\img20230515_12022721.jpg"/>
          <p:cNvPicPr/>
          <p:nvPr/>
        </p:nvPicPr>
        <p:blipFill>
          <a:blip r:embed="rId1"/>
          <a:srcRect l="29486" t="22364" r="19031" b="39752"/>
          <a:stretch/>
        </p:blipFill>
        <p:spPr>
          <a:xfrm>
            <a:off x="4238640" y="1571760"/>
            <a:ext cx="3285720" cy="3357360"/>
          </a:xfrm>
          <a:prstGeom prst="rect">
            <a:avLst/>
          </a:prstGeom>
          <a:ln w="0">
            <a:noFill/>
          </a:ln>
        </p:spPr>
      </p:pic>
      <p:pic>
        <p:nvPicPr>
          <p:cNvPr id="162" name="Picture 4" descr="C:\Users\kalobova\Downloads\Рисунок1.png"/>
          <p:cNvPicPr/>
          <p:nvPr/>
        </p:nvPicPr>
        <p:blipFill>
          <a:blip r:embed="rId2"/>
          <a:srcRect l="3209" t="5290" r="17431" b="15783"/>
          <a:stretch/>
        </p:blipFill>
        <p:spPr>
          <a:xfrm>
            <a:off x="7527240" y="1500120"/>
            <a:ext cx="4550400" cy="350028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1" descr=""/>
          <p:cNvPicPr/>
          <p:nvPr/>
        </p:nvPicPr>
        <p:blipFill>
          <a:blip r:embed="rId3"/>
          <a:srcRect l="74559" t="19183" r="5153" b="57461"/>
          <a:stretch/>
        </p:blipFill>
        <p:spPr>
          <a:xfrm>
            <a:off x="0" y="1714320"/>
            <a:ext cx="4362480" cy="3214440"/>
          </a:xfrm>
          <a:prstGeom prst="rect">
            <a:avLst/>
          </a:prstGeom>
          <a:ln w="9525">
            <a:noFill/>
          </a:ln>
        </p:spPr>
      </p:pic>
      <p:sp>
        <p:nvSpPr>
          <p:cNvPr id="164" name="Прямоугольник 11"/>
          <p:cNvSpPr/>
          <p:nvPr/>
        </p:nvSpPr>
        <p:spPr>
          <a:xfrm>
            <a:off x="420480" y="5277600"/>
            <a:ext cx="350028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7160" algn="ctr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Объекты общественного питания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Rectangle 1"/>
          <p:cNvSpPr/>
          <p:nvPr/>
        </p:nvSpPr>
        <p:spPr>
          <a:xfrm>
            <a:off x="1390680" y="0"/>
            <a:ext cx="10572480" cy="937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90000"/>
              </a:lnSpc>
              <a:tabLst>
                <a:tab algn="l" pos="107964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</a:tabLst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Техническая инвентаризация и технические планы для зданий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2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B3AE7186-D399-40F6-9125-EAAF40777BBE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Rectangle 3"/>
          <p:cNvSpPr/>
          <p:nvPr/>
        </p:nvSpPr>
        <p:spPr>
          <a:xfrm>
            <a:off x="264960" y="1355760"/>
            <a:ext cx="5463720" cy="232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7160" algn="ctr" defTabSz="465480">
              <a:lnSpc>
                <a:spcPct val="100000"/>
              </a:lnSpc>
              <a:tabLst>
                <a:tab algn="l" pos="0"/>
              </a:tabLst>
            </a:pPr>
            <a:r>
              <a:rPr b="0" lang="ru-RU" sz="939" spc="-1" strike="noStrike">
                <a:solidFill>
                  <a:srgbClr val="39505e"/>
                </a:solidFill>
                <a:latin typeface="Inter Extra Bold"/>
                <a:ea typeface="Inter Extra Bold"/>
              </a:rPr>
              <a:t>	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Rectangle 5"/>
          <p:cNvSpPr/>
          <p:nvPr/>
        </p:nvSpPr>
        <p:spPr>
          <a:xfrm>
            <a:off x="318600" y="5577840"/>
            <a:ext cx="4738320" cy="39456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7160" algn="ctr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Школы,  детские сады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9" name="Picture 2" descr="C:\Users\kalobova\Downloads\Презентация\Презентация\Школа-Дет сад\14.jpg"/>
          <p:cNvPicPr/>
          <p:nvPr/>
        </p:nvPicPr>
        <p:blipFill>
          <a:blip r:embed="rId1"/>
          <a:srcRect l="19925" t="4150" r="12258" b="16814"/>
          <a:stretch/>
        </p:blipFill>
        <p:spPr>
          <a:xfrm>
            <a:off x="328680" y="1300320"/>
            <a:ext cx="4785840" cy="4084920"/>
          </a:xfrm>
          <a:prstGeom prst="rect">
            <a:avLst/>
          </a:prstGeom>
          <a:ln w="0">
            <a:solidFill>
              <a:srgbClr val="ecf2fa">
                <a:lumMod val="25000"/>
              </a:srgbClr>
            </a:solidFill>
          </a:ln>
        </p:spPr>
      </p:pic>
      <p:pic>
        <p:nvPicPr>
          <p:cNvPr id="170" name="Picture 1" descr="C:\Users\kalobova\Downloads\Презентация\Физкультурно оздоровительный комплекс\11.jpg"/>
          <p:cNvPicPr/>
          <p:nvPr/>
        </p:nvPicPr>
        <p:blipFill>
          <a:blip r:embed="rId2"/>
          <a:srcRect l="6603" t="2806" r="17300" b="8702"/>
          <a:stretch/>
        </p:blipFill>
        <p:spPr>
          <a:xfrm rot="5400000">
            <a:off x="6507360" y="50760"/>
            <a:ext cx="4071600" cy="6570360"/>
          </a:xfrm>
          <a:prstGeom prst="rect">
            <a:avLst/>
          </a:prstGeom>
          <a:ln w="0">
            <a:solidFill>
              <a:srgbClr val="ecf2fa">
                <a:lumMod val="25000"/>
              </a:srgbClr>
            </a:solidFill>
          </a:ln>
        </p:spPr>
      </p:pic>
      <p:sp>
        <p:nvSpPr>
          <p:cNvPr id="171" name="Rectangle 5"/>
          <p:cNvSpPr/>
          <p:nvPr/>
        </p:nvSpPr>
        <p:spPr>
          <a:xfrm>
            <a:off x="6347880" y="5524560"/>
            <a:ext cx="4738320" cy="6994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28600" indent="-227160" algn="ctr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20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Физкультурно - оздоровительные комплексы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Rectangle 1"/>
          <p:cNvSpPr/>
          <p:nvPr/>
        </p:nvSpPr>
        <p:spPr>
          <a:xfrm>
            <a:off x="1611720" y="0"/>
            <a:ext cx="10766160" cy="937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90000"/>
              </a:lnSpc>
              <a:tabLst>
                <a:tab algn="l" pos="107964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</a:tabLst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Техническая инвентаризация и технические планы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11"/>
          <p:cNvSpPr/>
          <p:nvPr/>
        </p:nvSpPr>
        <p:spPr>
          <a:xfrm>
            <a:off x="796680" y="1028160"/>
            <a:ext cx="11572560" cy="67147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</a:tabLst>
            </a:pPr>
            <a:endParaRPr b="0" lang="ru-RU" sz="939" spc="-1" strike="noStrike">
              <a:solidFill>
                <a:srgbClr val="000000"/>
              </a:solidFill>
              <a:latin typeface="Arial"/>
            </a:endParaRPr>
          </a:p>
          <a:p>
            <a:pPr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</a:tabLst>
            </a:pPr>
            <a:r>
              <a:rPr b="0" lang="ru-RU" sz="939" spc="-1" strike="noStrike">
                <a:solidFill>
                  <a:srgbClr val="000000"/>
                </a:solidFill>
                <a:latin typeface="Inter Extra Bold"/>
                <a:ea typeface="Inter Extra Bold"/>
              </a:rPr>
              <a:t> </a:t>
            </a:r>
            <a:endParaRPr b="0" lang="ru-RU" sz="939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Rectangle 1"/>
          <p:cNvSpPr/>
          <p:nvPr/>
        </p:nvSpPr>
        <p:spPr>
          <a:xfrm>
            <a:off x="1124640" y="0"/>
            <a:ext cx="10766160" cy="9378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90000"/>
              </a:lnSpc>
              <a:tabLst>
                <a:tab algn="l" pos="107964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  <a:tab algn="l" pos="6738840"/>
                <a:tab algn="l" pos="7188120"/>
                <a:tab algn="l" pos="7637400"/>
                <a:tab algn="l" pos="8086680"/>
                <a:tab algn="l" pos="8535960"/>
                <a:tab algn="l" pos="8985240"/>
                <a:tab algn="l" pos="9434520"/>
                <a:tab algn="l" pos="9883800"/>
                <a:tab algn="l" pos="10333080"/>
              </a:tabLst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Техническая инвентаризация и технические планы Многоквартирный дом на 1100 квартир и 400 машино-мест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Rectangle 1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85CDAF67-2AB6-42BC-9878-AC45692DB67F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76" name="Object 1"/>
          <p:cNvGraphicFramePr/>
          <p:nvPr/>
        </p:nvGraphicFramePr>
        <p:xfrm>
          <a:off x="1448280" y="1037520"/>
          <a:ext cx="3891960" cy="5500440"/>
        </p:xfrm>
        <a:graphic>
          <a:graphicData uri="http://schemas.openxmlformats.org/presentationml/2006/ole">
            <p:oleObj progId="FoxitReader.Document" r:id="rId1" spid="">
              <p:embed/>
              <p:pic>
                <p:nvPicPr>
                  <p:cNvPr id="177" name="Object 1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448280" y="1037520"/>
                    <a:ext cx="3891960" cy="550044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graphicFrame>
        <p:nvGraphicFramePr>
          <p:cNvPr id="178" name="Object 2"/>
          <p:cNvGraphicFramePr/>
          <p:nvPr/>
        </p:nvGraphicFramePr>
        <p:xfrm>
          <a:off x="6865560" y="966240"/>
          <a:ext cx="3942360" cy="5571720"/>
        </p:xfrm>
        <a:graphic>
          <a:graphicData uri="http://schemas.openxmlformats.org/presentationml/2006/ole">
            <p:oleObj progId="FoxitReader.Document" r:id="rId3" spid="">
              <p:embed/>
              <p:pic>
                <p:nvPicPr>
                  <p:cNvPr id="179" name="Object 2" descr=""/>
                  <p:cNvPicPr/>
                  <p:nvPr/>
                </p:nvPicPr>
                <p:blipFill>
                  <a:blip r:embed="rId4"/>
                  <a:stretch/>
                </p:blipFill>
                <p:spPr>
                  <a:xfrm>
                    <a:off x="6865560" y="966240"/>
                    <a:ext cx="3942360" cy="557172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ctangle 2"/>
          <p:cNvSpPr/>
          <p:nvPr/>
        </p:nvSpPr>
        <p:spPr>
          <a:xfrm>
            <a:off x="1489680" y="0"/>
            <a:ext cx="8039160" cy="836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Заключение о техническом состоянии здания 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Rectangle 1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43ADA37B-9B14-4451-B523-5E7ED447DEF5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2" name="Picture 1" descr="C:\Users\ridjimieva\Desktop\ДЛЯ ПРЕЗЕНТАЦИИ\1_pdfsam_Заключение Зерносклад Нижняя Александровка центральный ток-1.jpg"/>
          <p:cNvPicPr/>
          <p:nvPr/>
        </p:nvPicPr>
        <p:blipFill>
          <a:blip r:embed="rId1"/>
          <a:stretch/>
        </p:blipFill>
        <p:spPr>
          <a:xfrm>
            <a:off x="342000" y="1078200"/>
            <a:ext cx="3659400" cy="5175360"/>
          </a:xfrm>
          <a:prstGeom prst="rect">
            <a:avLst/>
          </a:prstGeom>
          <a:ln w="0">
            <a:solidFill>
              <a:srgbClr val="ecf2fa">
                <a:lumMod val="50000"/>
              </a:srgbClr>
            </a:solidFill>
          </a:ln>
        </p:spPr>
      </p:pic>
      <p:pic>
        <p:nvPicPr>
          <p:cNvPr id="183" name="Picture 5" descr="C:\Users\ridjimieva\Desktop\ДЛЯ ПРЕЗЕНТАЦИИ\11_pdfsam_Заключение склад кирпичный Нагутское, Колбасы, 7, стр. 9-1.jpg"/>
          <p:cNvPicPr/>
          <p:nvPr/>
        </p:nvPicPr>
        <p:blipFill>
          <a:blip r:embed="rId2"/>
          <a:stretch/>
        </p:blipFill>
        <p:spPr>
          <a:xfrm>
            <a:off x="8167680" y="1047600"/>
            <a:ext cx="3655080" cy="5213880"/>
          </a:xfrm>
          <a:prstGeom prst="rect">
            <a:avLst/>
          </a:prstGeom>
          <a:ln w="0">
            <a:solidFill>
              <a:srgbClr val="ecf2fa">
                <a:lumMod val="50000"/>
              </a:srgbClr>
            </a:solidFill>
          </a:ln>
        </p:spPr>
      </p:pic>
      <p:pic>
        <p:nvPicPr>
          <p:cNvPr id="184" name="Picture 6" descr="C:\Users\ridjimieva\Desktop\ДЛЯ ПРЕЗЕНТАЦИИ\8_pdfsam_Заключение склад кирпичный Нагутское, Колбасы, 7, стр. 9-1.jpg"/>
          <p:cNvPicPr/>
          <p:nvPr/>
        </p:nvPicPr>
        <p:blipFill>
          <a:blip r:embed="rId3"/>
          <a:stretch/>
        </p:blipFill>
        <p:spPr>
          <a:xfrm>
            <a:off x="4261320" y="1068480"/>
            <a:ext cx="3656520" cy="5185440"/>
          </a:xfrm>
          <a:prstGeom prst="rect">
            <a:avLst/>
          </a:prstGeom>
          <a:ln w="0">
            <a:solidFill>
              <a:srgbClr val="ecf2fa">
                <a:lumMod val="50000"/>
              </a:srgbClr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2"/>
          <p:cNvSpPr/>
          <p:nvPr/>
        </p:nvSpPr>
        <p:spPr>
          <a:xfrm>
            <a:off x="1455120" y="0"/>
            <a:ext cx="7876080" cy="836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Заключение о техническом состоянии здания 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Rectangle 1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endParaRPr b="1" lang="ru-RU" sz="1500" spc="-1" strike="noStrike">
              <a:solidFill>
                <a:srgbClr val="ffffff"/>
              </a:solidFill>
              <a:latin typeface="Inter Extra Bold"/>
              <a:ea typeface="Inter Extra Bold"/>
            </a:endParaRPr>
          </a:p>
        </p:txBody>
      </p:sp>
      <p:pic>
        <p:nvPicPr>
          <p:cNvPr id="187" name="Picture 2" descr="C:\Users\ridjimieva\Desktop\ДЛЯ ПРЕЗЕНТАЦИИ\13_pdfsam_2_pdfsam_Заключение Зерносклад Нижняя Александровка центральный ток-1.jpg"/>
          <p:cNvPicPr/>
          <p:nvPr/>
        </p:nvPicPr>
        <p:blipFill>
          <a:blip r:embed="rId1"/>
          <a:stretch/>
        </p:blipFill>
        <p:spPr>
          <a:xfrm>
            <a:off x="1943280" y="871200"/>
            <a:ext cx="4038120" cy="5682960"/>
          </a:xfrm>
          <a:prstGeom prst="rect">
            <a:avLst/>
          </a:prstGeom>
          <a:ln w="0">
            <a:solidFill>
              <a:srgbClr val="ecf2fa">
                <a:lumMod val="50000"/>
              </a:srgbClr>
            </a:solidFill>
          </a:ln>
        </p:spPr>
      </p:pic>
      <p:pic>
        <p:nvPicPr>
          <p:cNvPr id="188" name="Picture 3" descr="C:\Users\ridjimieva\Desktop\ДЛЯ ПРЕЗЕНТАЦИИ\23_pdfsam_2_pdfsam_Заключение Зерносклад Нижняя Александровка центральный ток-1.jpg"/>
          <p:cNvPicPr/>
          <p:nvPr/>
        </p:nvPicPr>
        <p:blipFill>
          <a:blip r:embed="rId2"/>
          <a:stretch/>
        </p:blipFill>
        <p:spPr>
          <a:xfrm>
            <a:off x="6246000" y="866880"/>
            <a:ext cx="4030920" cy="5676480"/>
          </a:xfrm>
          <a:prstGeom prst="rect">
            <a:avLst/>
          </a:prstGeom>
          <a:ln w="0">
            <a:solidFill>
              <a:srgbClr val="ecf2fa">
                <a:lumMod val="50000"/>
              </a:srgbClr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4" descr="C:\Users\ridjimieva\Desktop\ДЛЯ ПРЕЗЕНТАЦИИ\Новая папка\2_pdfsam_1 (1).pdf\2_pdfsam_1-1.jpg"/>
          <p:cNvPicPr/>
          <p:nvPr/>
        </p:nvPicPr>
        <p:blipFill>
          <a:blip r:embed="rId1"/>
          <a:srcRect l="5749" t="0" r="0" b="0"/>
          <a:stretch/>
        </p:blipFill>
        <p:spPr>
          <a:xfrm>
            <a:off x="8163000" y="488880"/>
            <a:ext cx="4028760" cy="3022200"/>
          </a:xfrm>
          <a:prstGeom prst="rect">
            <a:avLst/>
          </a:prstGeom>
          <a:ln w="0">
            <a:noFill/>
          </a:ln>
        </p:spPr>
      </p:pic>
      <p:pic>
        <p:nvPicPr>
          <p:cNvPr id="190" name="Picture 3" descr="C:\Users\ridjimieva\Desktop\ДЛЯ ПРЕЗЕНТАЦИИ\Новая папка\1_pdfsam_1 (1).pdf\1_pdfsam_1-1.jpg"/>
          <p:cNvPicPr/>
          <p:nvPr/>
        </p:nvPicPr>
        <p:blipFill>
          <a:blip r:embed="rId2"/>
          <a:stretch/>
        </p:blipFill>
        <p:spPr>
          <a:xfrm>
            <a:off x="3933720" y="498600"/>
            <a:ext cx="4274640" cy="3022200"/>
          </a:xfrm>
          <a:prstGeom prst="rect">
            <a:avLst/>
          </a:prstGeom>
          <a:ln w="0">
            <a:noFill/>
          </a:ln>
        </p:spPr>
      </p:pic>
      <p:sp>
        <p:nvSpPr>
          <p:cNvPr id="191" name="Rectangle 1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AF3A4DF1-87E5-4F7A-96F3-511870B7DBD0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2" name="Picture 5" descr="C:\Users\ridjimieva\Desktop\ДЛЯ ПРЕЗЕНТАЦИИ\Новая папка\3_pdfsam_1 (1).pdf\3_pdfsam_1-1.jpg"/>
          <p:cNvPicPr/>
          <p:nvPr/>
        </p:nvPicPr>
        <p:blipFill>
          <a:blip r:embed="rId3"/>
          <a:stretch/>
        </p:blipFill>
        <p:spPr>
          <a:xfrm>
            <a:off x="3924360" y="3460680"/>
            <a:ext cx="4274640" cy="3022200"/>
          </a:xfrm>
          <a:prstGeom prst="rect">
            <a:avLst/>
          </a:prstGeom>
          <a:ln w="0">
            <a:noFill/>
          </a:ln>
        </p:spPr>
      </p:pic>
      <p:pic>
        <p:nvPicPr>
          <p:cNvPr id="193" name="Picture 6" descr="C:\Users\ridjimieva\Desktop\ДЛЯ ПРЕЗЕНТАЦИИ\Новая папка\4_pdfsam_1 (1).pdf\4_pdfsam_1-1.jpg"/>
          <p:cNvPicPr/>
          <p:nvPr/>
        </p:nvPicPr>
        <p:blipFill>
          <a:blip r:embed="rId4"/>
          <a:srcRect l="5522" t="0" r="0" b="0"/>
          <a:stretch/>
        </p:blipFill>
        <p:spPr>
          <a:xfrm>
            <a:off x="8153280" y="3413160"/>
            <a:ext cx="4038120" cy="3022200"/>
          </a:xfrm>
          <a:prstGeom prst="rect">
            <a:avLst/>
          </a:prstGeom>
          <a:ln w="0">
            <a:noFill/>
          </a:ln>
        </p:spPr>
      </p:pic>
      <p:pic>
        <p:nvPicPr>
          <p:cNvPr id="194" name="Picture 2" descr="C:\Users\ridjimieva\Desktop\ДЛЯ ПРЕЗЕНТАЦИИ\2_pdfsam_Направление ЭЗ+1-й лист ЭЗ-1.jpg"/>
          <p:cNvPicPr/>
          <p:nvPr/>
        </p:nvPicPr>
        <p:blipFill>
          <a:blip r:embed="rId5"/>
          <a:stretch/>
        </p:blipFill>
        <p:spPr>
          <a:xfrm>
            <a:off x="320760" y="917640"/>
            <a:ext cx="3822480" cy="5454360"/>
          </a:xfrm>
          <a:prstGeom prst="rect">
            <a:avLst/>
          </a:prstGeom>
          <a:ln w="0">
            <a:solidFill>
              <a:srgbClr val="ecf2fa">
                <a:lumMod val="50000"/>
              </a:srgbClr>
            </a:solidFill>
          </a:ln>
        </p:spPr>
      </p:pic>
      <p:sp>
        <p:nvSpPr>
          <p:cNvPr id="195" name="Rectangle 2"/>
          <p:cNvSpPr/>
          <p:nvPr/>
        </p:nvSpPr>
        <p:spPr>
          <a:xfrm>
            <a:off x="1578960" y="0"/>
            <a:ext cx="9041040" cy="836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Судебная строительно-техническая экспертиза  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2" descr=""/>
          <p:cNvPicPr/>
          <p:nvPr/>
        </p:nvPicPr>
        <p:blipFill>
          <a:blip r:embed="rId1"/>
          <a:stretch/>
        </p:blipFill>
        <p:spPr>
          <a:xfrm>
            <a:off x="7965000" y="1253520"/>
            <a:ext cx="4226760" cy="1822320"/>
          </a:xfrm>
          <a:prstGeom prst="rect">
            <a:avLst/>
          </a:prstGeom>
          <a:ln w="9525">
            <a:noFill/>
          </a:ln>
        </p:spPr>
      </p:pic>
      <p:pic>
        <p:nvPicPr>
          <p:cNvPr id="197" name="Picture 1" descr=""/>
          <p:cNvPicPr/>
          <p:nvPr/>
        </p:nvPicPr>
        <p:blipFill>
          <a:blip r:embed="rId2"/>
          <a:stretch/>
        </p:blipFill>
        <p:spPr>
          <a:xfrm>
            <a:off x="7964280" y="3058200"/>
            <a:ext cx="4215240" cy="1682640"/>
          </a:xfrm>
          <a:prstGeom prst="rect">
            <a:avLst/>
          </a:prstGeom>
          <a:ln w="9525">
            <a:noFill/>
          </a:ln>
        </p:spPr>
      </p:pic>
      <p:pic>
        <p:nvPicPr>
          <p:cNvPr id="198" name="Picture 2" descr=""/>
          <p:cNvPicPr/>
          <p:nvPr/>
        </p:nvPicPr>
        <p:blipFill>
          <a:blip r:embed="rId3"/>
          <a:stretch/>
        </p:blipFill>
        <p:spPr>
          <a:xfrm>
            <a:off x="8002080" y="4696200"/>
            <a:ext cx="4174920" cy="1628280"/>
          </a:xfrm>
          <a:prstGeom prst="rect">
            <a:avLst/>
          </a:prstGeom>
          <a:ln w="9525">
            <a:noFill/>
          </a:ln>
        </p:spPr>
      </p:pic>
      <p:sp>
        <p:nvSpPr>
          <p:cNvPr id="199" name="Rectangle 1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19D293F8-7E78-4EFA-B96C-4193398D3763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Rectangle 2"/>
          <p:cNvSpPr/>
          <p:nvPr/>
        </p:nvSpPr>
        <p:spPr>
          <a:xfrm>
            <a:off x="1550520" y="0"/>
            <a:ext cx="9041040" cy="836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Судебная строительно-техническая экспертиза  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Rectangle 2"/>
          <p:cNvSpPr/>
          <p:nvPr/>
        </p:nvSpPr>
        <p:spPr>
          <a:xfrm>
            <a:off x="0" y="850320"/>
            <a:ext cx="12791880" cy="817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r>
              <a:rPr b="1" i="1" lang="ru-RU" sz="2000" spc="-1" strike="noStrike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</a:rPr>
              <a:t>Методы и средства, используемые экспертом-строителем при проведении исследований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defTabSz="465480">
              <a:lnSpc>
                <a:spcPct val="100000"/>
              </a:lnSpc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  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Rectangle 2"/>
          <p:cNvSpPr/>
          <p:nvPr/>
        </p:nvSpPr>
        <p:spPr>
          <a:xfrm>
            <a:off x="114480" y="1311120"/>
            <a:ext cx="8022240" cy="48996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Методы экспертного исследования можно разделить на инструментальные и органолептические. Здесь их названия говорят сами за себя: в первом случае эксперт использует технические средства, во втором – задействует органы чувств: зрение, слух, обоняние.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Органолептические методы используются для: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16000" algn="just" defTabSz="465480">
              <a:lnSpc>
                <a:spcPct val="100000"/>
              </a:lnSpc>
              <a:buClr>
                <a:srgbClr val="052d6c"/>
              </a:buClr>
              <a:buFont typeface="Wingdings" charset="2"/>
              <a:buChar char="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dk2">
                    <a:lumMod val="50000"/>
                  </a:schemeClr>
                </a:solidFill>
                <a:latin typeface="Arial"/>
                <a:ea typeface="Inter Extra Bold"/>
              </a:rPr>
              <a:t>Выявления явных дефектов.</a:t>
            </a: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 Эксперт может обнаружить трещины, прогибы, крены, отслоения, коррозию, неровности поверхностей, пятна, шелушения и другие видимые повреждения.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16000" algn="just" defTabSz="465480">
              <a:lnSpc>
                <a:spcPct val="100000"/>
              </a:lnSpc>
              <a:buClr>
                <a:srgbClr val="052d6c"/>
              </a:buClr>
              <a:buFont typeface="Wingdings" charset="2"/>
              <a:buChar char="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dk2">
                    <a:lumMod val="50000"/>
                  </a:schemeClr>
                </a:solidFill>
                <a:latin typeface="Arial"/>
                <a:ea typeface="Inter Extra Bold"/>
              </a:rPr>
              <a:t>Оценки качества работ.</a:t>
            </a: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 Например, можно определить качество отделки, состояние покрытий, наличие неровностей, шероховатостей, разнотонности материалов.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16000" algn="just" defTabSz="465480">
              <a:lnSpc>
                <a:spcPct val="100000"/>
              </a:lnSpc>
              <a:buClr>
                <a:srgbClr val="052d6c"/>
              </a:buClr>
              <a:buFont typeface="Wingdings" charset="2"/>
              <a:buChar char="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dk2">
                    <a:lumMod val="50000"/>
                  </a:schemeClr>
                </a:solidFill>
                <a:latin typeface="Arial"/>
                <a:ea typeface="Inter Extra Bold"/>
              </a:rPr>
              <a:t>Предварительной оценки технического состояния объекта.</a:t>
            </a: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 По внешним признакам исследуются отдельные конструктивные элементы и инженерные системы. 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16000" algn="just" defTabSz="465480">
              <a:lnSpc>
                <a:spcPct val="100000"/>
              </a:lnSpc>
              <a:buClr>
                <a:srgbClr val="052d6c"/>
              </a:buClr>
              <a:buFont typeface="Wingdings" charset="2"/>
              <a:buChar char="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dk2">
                    <a:lumMod val="50000"/>
                  </a:schemeClr>
                </a:solidFill>
                <a:latin typeface="Arial"/>
                <a:ea typeface="Inter Extra Bold"/>
              </a:rPr>
              <a:t>Фиксирования признаков нарушений.</a:t>
            </a: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 Например, при оценке микроклимата помещений органолептически могут выявляться признаки повышенной влажности, негерметичности коммуникаций (по запахам, конденсату).  </a:t>
            </a: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  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Скругленный прямоугольник 8"/>
          <p:cNvSpPr/>
          <p:nvPr/>
        </p:nvSpPr>
        <p:spPr>
          <a:xfrm>
            <a:off x="87840" y="1200240"/>
            <a:ext cx="12011040" cy="553356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solidFill>
              <a:srgbClr val="0b59bb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endParaRPr b="0" lang="ru-RU" sz="939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04" name="Rectangle 1"/>
          <p:cNvSpPr/>
          <p:nvPr/>
        </p:nvSpPr>
        <p:spPr>
          <a:xfrm>
            <a:off x="9317160" y="6394320"/>
            <a:ext cx="2742840" cy="3632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</a:tabLst>
            </a:pPr>
            <a:fld id="{E6DB568F-DE20-4C9C-8502-C1F8352048C9}" type="slidenum">
              <a:rPr b="1" lang="ru-RU" sz="1500" spc="-1" strike="noStrike">
                <a:solidFill>
                  <a:srgbClr val="ffffff"/>
                </a:solidFill>
                <a:latin typeface="Inter Extra Bold"/>
                <a:ea typeface="Inter Extra Bold"/>
              </a:rPr>
              <a:t>&lt;номер&gt;</a:t>
            </a:fld>
            <a:endParaRPr b="0" lang="ru-RU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Rectangle 2"/>
          <p:cNvSpPr/>
          <p:nvPr/>
        </p:nvSpPr>
        <p:spPr>
          <a:xfrm>
            <a:off x="1569600" y="0"/>
            <a:ext cx="9041040" cy="83628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Судебная строительно-техническая экспертиза  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Rectangle 2"/>
          <p:cNvSpPr/>
          <p:nvPr/>
        </p:nvSpPr>
        <p:spPr>
          <a:xfrm>
            <a:off x="1232640" y="593640"/>
            <a:ext cx="12791880" cy="8172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465480">
              <a:lnSpc>
                <a:spcPct val="100000"/>
              </a:lnSpc>
            </a:pPr>
            <a:r>
              <a:rPr b="1" i="1" lang="ru-RU" sz="2000" spc="-1" strike="noStrike">
                <a:solidFill>
                  <a:schemeClr val="dk1">
                    <a:lumMod val="85000"/>
                    <a:lumOff val="15000"/>
                  </a:schemeClr>
                </a:solidFill>
                <a:latin typeface="Arial"/>
              </a:rPr>
              <a:t>Специальные методы судебной строительно-технической экспертизы</a:t>
            </a:r>
            <a:r>
              <a:rPr b="1" lang="ru-RU" sz="2600" spc="-1" strike="noStrike">
                <a:solidFill>
                  <a:schemeClr val="dk1">
                    <a:lumMod val="75000"/>
                    <a:lumOff val="25000"/>
                  </a:schemeClr>
                </a:solidFill>
                <a:latin typeface="Arial"/>
                <a:ea typeface="Inter Extra Bold"/>
              </a:rPr>
              <a:t> </a:t>
            </a:r>
            <a:r>
              <a:rPr b="1" lang="ru-RU" sz="2600" spc="-1" strike="noStrike">
                <a:solidFill>
                  <a:srgbClr val="0070c0"/>
                </a:solidFill>
                <a:latin typeface="Arial"/>
                <a:ea typeface="Inter Extra Bold"/>
              </a:rPr>
              <a:t> </a:t>
            </a: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Rectangle 2"/>
          <p:cNvSpPr/>
          <p:nvPr/>
        </p:nvSpPr>
        <p:spPr>
          <a:xfrm>
            <a:off x="320760" y="1648440"/>
            <a:ext cx="11530440" cy="48996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Специальные методы, используемые при производстве судебной строительно-технической экспертизы, можно классифицировать по нескольким основаниям.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ctr" defTabSz="465480">
              <a:lnSpc>
                <a:spcPts val="1001"/>
              </a:lnSpc>
            </a:pP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1. По характеру воздействия на объект: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а) неразрушающие методы, при использовании которых не утрачивается пригодность изделия, конструкции, здания и сооружения к применению и эксплуатации.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К неразрушающим методам относятся: радиационный, рентгеновский, гамма метод, акустический, ультразвуковая дефектоскопия, ультразвуковая толщинометрия, магнитный метод, метод проникающих веществ (капиллярный метод, метод течеискания и т.п.).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б) разрушающие методы, при использовании которых необратимо нарушается целостность и структура образца, изделия. К ним относятся, в частности, физико-механические и физико-химические методы исследования образцов материала, извлеченных из конструкций возводимых или эксплуатируемых зданий и сооружений.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ts val="1001"/>
              </a:lnSpc>
            </a:pP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2. По месту проведения исследования: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а) натурные – применяемые непосредственно на исследуемом строительном объекте.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К натурным методам исследования относятся: геодезические измерения, геометрические обмеры строительного объекта и т.п.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</a:pPr>
            <a:r>
              <a:rPr b="1" lang="ru-RU" sz="1700" spc="-1" strike="noStrike">
                <a:solidFill>
                  <a:schemeClr val="accent5"/>
                </a:solidFill>
                <a:latin typeface="Arial"/>
                <a:ea typeface="Inter Extra Bold"/>
              </a:rPr>
              <a:t>б) лабораторные – применяемые в стационарных или полевых лабораторных условиях на образцах, пробах, извлеченных из конструкций возводимых или эксплуатируемых зданий и сооружений.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Рисунок 4" descr=""/>
          <p:cNvPicPr/>
          <p:nvPr/>
        </p:nvPicPr>
        <p:blipFill>
          <a:blip r:embed="rId1"/>
          <a:srcRect l="7968" t="17680" r="3605" b="3753"/>
          <a:stretch/>
        </p:blipFill>
        <p:spPr>
          <a:xfrm>
            <a:off x="8467200" y="1084320"/>
            <a:ext cx="3400560" cy="5388120"/>
          </a:xfrm>
          <a:prstGeom prst="rect">
            <a:avLst/>
          </a:prstGeom>
          <a:ln w="0">
            <a:noFill/>
          </a:ln>
        </p:spPr>
      </p:pic>
      <p:sp>
        <p:nvSpPr>
          <p:cNvPr id="209" name="Заголовок 2"/>
          <p:cNvSpPr/>
          <p:nvPr/>
        </p:nvSpPr>
        <p:spPr>
          <a:xfrm>
            <a:off x="1536840" y="0"/>
            <a:ext cx="995364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91440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dk2"/>
                </a:solidFill>
                <a:latin typeface="PT Astra Serif"/>
              </a:rPr>
              <a:t>Основные нормативно-правовые акты в области метрологии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TextBox 29"/>
          <p:cNvSpPr/>
          <p:nvPr/>
        </p:nvSpPr>
        <p:spPr>
          <a:xfrm>
            <a:off x="396000" y="1432800"/>
            <a:ext cx="7999200" cy="46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Федеральный закон № 102-ФЗ от 26.06.2008 г.  «Об обеспечении единства измерений» - основной закон, определяющий правовые основы, цели. и принципы обеспечения единства измерений;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Постановление Правительства РФ № 1847 от 16.11.2020 г. «Об утверждении перечня измерений, относящихся к сфере государственного регулирования обеспечения единства измерений» - утверждает перечень измерений, относящихся к сфере государственного регулирования (измерения при поддержании ГГС, измерения превышений, определение координат пунктов и т.д.);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Постановление Правительства РФ № 100 от 12.02.1994 г. «Об организации работ по стандартизации, обеспечению единства измерений, сертификации продукции и услуг» - определяет порядок утверждения положений о метрологических службах;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Постановление Правительства РФ № 1359 от 30.07.2022 г. «О публично-правовой компании «Роскадастр» - утверждён Устав ППК «Роскадастр», в котором прямо закреплена функция компании по метрологическому обеспечению геодезической и картографической деятельности.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Заголовок 2"/>
          <p:cNvSpPr/>
          <p:nvPr/>
        </p:nvSpPr>
        <p:spPr>
          <a:xfrm>
            <a:off x="826200" y="793080"/>
            <a:ext cx="995364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91440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dk2"/>
                </a:solidFill>
                <a:latin typeface="PT Astra Serif"/>
              </a:rPr>
              <a:t>Федеральный уровень: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Заголовок 2"/>
          <p:cNvSpPr/>
          <p:nvPr/>
        </p:nvSpPr>
        <p:spPr>
          <a:xfrm>
            <a:off x="1536840" y="0"/>
            <a:ext cx="995364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91440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dk2"/>
                </a:solidFill>
                <a:latin typeface="PT Astra Serif"/>
              </a:rPr>
              <a:t>Основные нормативно-правовые акты в области метрологии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Заголовок 2"/>
          <p:cNvSpPr/>
          <p:nvPr/>
        </p:nvSpPr>
        <p:spPr>
          <a:xfrm>
            <a:off x="836640" y="911520"/>
            <a:ext cx="995364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91440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dk2"/>
                </a:solidFill>
                <a:latin typeface="PT Astra Serif"/>
              </a:rPr>
              <a:t>Ведомственный уровень: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TextBox 29"/>
          <p:cNvSpPr/>
          <p:nvPr/>
        </p:nvSpPr>
        <p:spPr>
          <a:xfrm>
            <a:off x="396000" y="1492200"/>
            <a:ext cx="7823160" cy="447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465480">
              <a:lnSpc>
                <a:spcPct val="100000"/>
              </a:lnSpc>
              <a:tabLst>
                <a:tab algn="l" pos="0"/>
              </a:tabLst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Приказ Росреестра № П/0112/25 от 10.04.2025 г. «О Метрологической службе в сфере геодезии и картографии» - утверждено положение о метрологической службе (МС) в сфере геодезии и картографии в ППК «Роскадастр», согласно которого: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Основные задачи МС ППК «Роскадастр»: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Обеспечение единства измерений;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Проведение единой технической политики;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Мониторинг состояния метрологического обеспечения;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Разработка направлений развития метрологической службы.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Ключевые функции МС ППК «Роскадастр»: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Организация работ по метрологическому обеспечению геодезических и картографических работ;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Оценка состояния измерений в лабораториях;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Ведение учета эталонов и средств измерений (СИ);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Аттестация методик измерений.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5" name="Рисунок 5" descr=""/>
          <p:cNvPicPr/>
          <p:nvPr/>
        </p:nvPicPr>
        <p:blipFill>
          <a:blip r:embed="rId1"/>
          <a:srcRect l="18104" t="0" r="16353" b="0"/>
          <a:stretch/>
        </p:blipFill>
        <p:spPr>
          <a:xfrm>
            <a:off x="8444160" y="983520"/>
            <a:ext cx="3351600" cy="5114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Заголовок 2"/>
          <p:cNvSpPr/>
          <p:nvPr/>
        </p:nvSpPr>
        <p:spPr>
          <a:xfrm>
            <a:off x="1536840" y="0"/>
            <a:ext cx="995364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91440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dk2"/>
                </a:solidFill>
                <a:latin typeface="PT Astra Serif"/>
              </a:rPr>
              <a:t>Основные нормативно-правовые акты в области метрологии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Заголовок 2"/>
          <p:cNvSpPr/>
          <p:nvPr/>
        </p:nvSpPr>
        <p:spPr>
          <a:xfrm>
            <a:off x="795240" y="700920"/>
            <a:ext cx="995364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91440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dk2"/>
                </a:solidFill>
                <a:latin typeface="PT Astra Serif"/>
              </a:rPr>
              <a:t>Нормативно-техническая документация: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TextBox 29"/>
          <p:cNvSpPr/>
          <p:nvPr/>
        </p:nvSpPr>
        <p:spPr>
          <a:xfrm>
            <a:off x="397440" y="1247760"/>
            <a:ext cx="7354440" cy="447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Приказ Росстандарта № 2482 от 26.11.2018 г. «Об утверждении Государственной поверочной схемы для средств измерений плоского угла» - утверждена схема передачи единицы плоского угла (градус) от государственного первичного эталона (ГЭТ 22-2014) через вторичные эталоны разным СИ. Определены допустимые погрешности и основные методы такой передачи;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Приказ Росстандарта № 1374 от 07.06.2024 г. «Об утверждении Государственной поверочной схемы для координатно-временных средств измерений» - ключевой документ для организации поверки и единства измерений в сфере координат и времени (например, для GNSS-приемников). ГПС применяется для таких эталонов, как ГЭТ 199-2024 (единица длины) и ГЭТ 218-2022 (координаты местоположения);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ГОСТ Р 53606-2009 «Глобальная навигационная спутниковая система. Методы и технологии выполнения геодезических и землеустроительных работ. Метрологическое обеспечение. Основные положения».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9" name="Рисунок 9" descr=""/>
          <p:cNvPicPr/>
          <p:nvPr/>
        </p:nvPicPr>
        <p:blipFill>
          <a:blip r:embed="rId1"/>
          <a:stretch/>
        </p:blipFill>
        <p:spPr>
          <a:xfrm>
            <a:off x="7750440" y="2023920"/>
            <a:ext cx="4006440" cy="4006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2"/>
          <p:cNvSpPr/>
          <p:nvPr/>
        </p:nvSpPr>
        <p:spPr>
          <a:xfrm>
            <a:off x="1549800" y="0"/>
            <a:ext cx="995364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46548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dk2"/>
                </a:solidFill>
                <a:latin typeface="PT Astra Serif"/>
              </a:rPr>
              <a:t>Аккредитация и аттестация метрологической службы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TextBox 29"/>
          <p:cNvSpPr/>
          <p:nvPr/>
        </p:nvSpPr>
        <p:spPr>
          <a:xfrm>
            <a:off x="396000" y="1093680"/>
            <a:ext cx="7823160" cy="478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8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Аккредитация - ключевая процедура, дающая лаборатории право выполнять поверку СИ и выдавать официальные документы.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8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Проводит: Федеральная служба по аккредитации (Росаккредитация) на основании Постановления Правительства РФ № 2050 от 26.11.2021 г. «Об утверждении Правил осуществления аккредитации в национальной системе аккредитации…» и Приказа Минэкономразвития № 707 от 26.10.2020 г. «Об утверждении критериев аккредитации и перечня документов, подтверждающих соответствие заявителя, аккредитованного лица критериям аккредитации».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 defTabSz="465480">
              <a:lnSpc>
                <a:spcPct val="100000"/>
              </a:lnSpc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8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Аттестация - оценка состояния измерений.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8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Проводит: Подведомственная Росстандарту организация (центры стандартизации и метрологии – ЦСМ), Метрологическая служба в сфере геодезии и картографии на </a:t>
            </a:r>
            <a:r>
              <a:rPr b="1" lang="ru-RU" sz="20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основании</a:t>
            </a:r>
            <a:r>
              <a:rPr b="1" lang="ru-RU" sz="18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 Приказа Росреестра № П/0112/25 от 10.04.2025 г. «О Метрологической службе в сфере геодезии и картографии».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2" name="Рисунок 6" descr=""/>
          <p:cNvPicPr/>
          <p:nvPr/>
        </p:nvPicPr>
        <p:blipFill>
          <a:blip r:embed="rId1"/>
          <a:srcRect l="22983" t="0" r="22035" b="9810"/>
          <a:stretch/>
        </p:blipFill>
        <p:spPr>
          <a:xfrm>
            <a:off x="8515080" y="1093680"/>
            <a:ext cx="3125160" cy="5126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Рисунок 6" descr=""/>
          <p:cNvPicPr/>
          <p:nvPr/>
        </p:nvPicPr>
        <p:blipFill>
          <a:blip r:embed="rId1"/>
          <a:stretch/>
        </p:blipFill>
        <p:spPr>
          <a:xfrm>
            <a:off x="8052120" y="1257480"/>
            <a:ext cx="3906360" cy="3186720"/>
          </a:xfrm>
          <a:prstGeom prst="rect">
            <a:avLst/>
          </a:prstGeom>
          <a:ln w="0">
            <a:noFill/>
          </a:ln>
        </p:spPr>
      </p:pic>
      <p:sp>
        <p:nvSpPr>
          <p:cNvPr id="224" name="TextBox 29"/>
          <p:cNvSpPr/>
          <p:nvPr/>
        </p:nvSpPr>
        <p:spPr>
          <a:xfrm>
            <a:off x="123840" y="1205640"/>
            <a:ext cx="5307840" cy="39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465480"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Специалисты МС ППК «Роскадастр» выполняют первичную и периодическую поверку: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электронных тахеометров;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спутниковой геодезической аппаратуры (GNSS-приёмников);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светодальномеров, лазерных дальномеров;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оптических и цифровых нивелиров и нивелирных реек;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	</a:t>
            </a: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Поверка производится на лабораторных стендах и эталонных полигонах.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indent="-285840" algn="just" defTabSz="465480">
              <a:lnSpc>
                <a:spcPct val="100000"/>
              </a:lnSpc>
              <a:buClr>
                <a:srgbClr val="336fc0"/>
              </a:buClr>
              <a:buFont typeface="Arial"/>
              <a:buChar char="•"/>
              <a:tabLst>
                <a:tab algn="l" pos="449280"/>
                <a:tab algn="l" pos="898560"/>
                <a:tab algn="l" pos="1347840"/>
                <a:tab algn="l" pos="1797120"/>
                <a:tab algn="l" pos="2246400"/>
                <a:tab algn="l" pos="2695680"/>
                <a:tab algn="l" pos="3144960"/>
                <a:tab algn="l" pos="3594240"/>
                <a:tab algn="l" pos="4043520"/>
                <a:tab algn="l" pos="4492800"/>
                <a:tab algn="l" pos="4941720"/>
                <a:tab algn="l" pos="5391000"/>
                <a:tab algn="l" pos="5840280"/>
                <a:tab algn="l" pos="6289560"/>
              </a:tabLst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	</a:t>
            </a: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В рамках опытно-конструкторской работы «ГЕОЛАБ» ППК «Роскадастр» модернизирует полевую</a:t>
            </a:r>
            <a:r>
              <a:rPr b="1" lang="en-US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 </a:t>
            </a: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геодезическую лабораторию ЛПГ-М. В её состав входят эталонный гравиметрический базис, эталонный пространственный полигон и тестовый фотограмметрический полигон.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Заголовок 2"/>
          <p:cNvSpPr/>
          <p:nvPr/>
        </p:nvSpPr>
        <p:spPr>
          <a:xfrm>
            <a:off x="1533960" y="0"/>
            <a:ext cx="9953640" cy="83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defTabSz="465480">
              <a:lnSpc>
                <a:spcPct val="90000"/>
              </a:lnSpc>
              <a:tabLst>
                <a:tab algn="l" pos="1079640"/>
              </a:tabLst>
            </a:pPr>
            <a:r>
              <a:rPr b="1" lang="ru-RU" sz="2400" spc="-1" strike="noStrike">
                <a:solidFill>
                  <a:schemeClr val="dk2"/>
                </a:solidFill>
                <a:latin typeface="PT Astra Serif"/>
              </a:rPr>
              <a:t>МС ППК «Роскадастр»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6" name="Рисунок 4" descr=""/>
          <p:cNvPicPr/>
          <p:nvPr/>
        </p:nvPicPr>
        <p:blipFill>
          <a:blip r:embed="rId2"/>
          <a:stretch/>
        </p:blipFill>
        <p:spPr>
          <a:xfrm>
            <a:off x="5381280" y="1155600"/>
            <a:ext cx="2872440" cy="4142520"/>
          </a:xfrm>
          <a:prstGeom prst="rect">
            <a:avLst/>
          </a:prstGeom>
          <a:ln w="0">
            <a:noFill/>
          </a:ln>
        </p:spPr>
      </p:pic>
      <p:sp>
        <p:nvSpPr>
          <p:cNvPr id="227" name="TextBox 29"/>
          <p:cNvSpPr/>
          <p:nvPr/>
        </p:nvSpPr>
        <p:spPr>
          <a:xfrm>
            <a:off x="6299280" y="5379840"/>
            <a:ext cx="530172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65480">
              <a:lnSpc>
                <a:spcPct val="100000"/>
              </a:lnSpc>
            </a:pPr>
            <a:r>
              <a:rPr b="1" lang="ru-RU" sz="1600" spc="-1" strike="noStrike">
                <a:solidFill>
                  <a:schemeClr val="lt2">
                    <a:lumMod val="50000"/>
                  </a:schemeClr>
                </a:solidFill>
                <a:latin typeface="Arial"/>
                <a:ea typeface="Inter Extra Bold"/>
              </a:rPr>
              <a:t>Полигон эталонный пространственный Саратовский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" name="Object 2"/>
          <p:cNvGraphicFramePr/>
          <p:nvPr/>
        </p:nvGraphicFramePr>
        <p:xfrm>
          <a:off x="1800" y="1440"/>
          <a:ext cx="1440" cy="108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229" name="Object 2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1800" y="1440"/>
                    <a:ext cx="1440" cy="10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  <p:sp>
        <p:nvSpPr>
          <p:cNvPr id="230" name="Подзаголовок 4"/>
          <p:cNvSpPr/>
          <p:nvPr/>
        </p:nvSpPr>
        <p:spPr>
          <a:xfrm>
            <a:off x="457920" y="1080720"/>
            <a:ext cx="6004080" cy="34117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5160" rIns="65160" tIns="32760" bIns="32760" anchor="t">
            <a:noAutofit/>
          </a:bodyPr>
          <a:p>
            <a:pPr defTabSz="914400">
              <a:lnSpc>
                <a:spcPct val="100000"/>
              </a:lnSpc>
            </a:pPr>
            <a:endParaRPr b="1" lang="ru-RU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1" name="Подзаголовок 4"/>
          <p:cNvSpPr/>
          <p:nvPr/>
        </p:nvSpPr>
        <p:spPr>
          <a:xfrm>
            <a:off x="375840" y="2390760"/>
            <a:ext cx="6608880" cy="1980720"/>
          </a:xfr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266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Прямоугольник 8"/>
          <p:cNvSpPr/>
          <p:nvPr/>
        </p:nvSpPr>
        <p:spPr>
          <a:xfrm>
            <a:off x="250200" y="2850120"/>
            <a:ext cx="6095520" cy="132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50000"/>
              </a:lnSpc>
            </a:pPr>
            <a:r>
              <a:rPr b="1" lang="ru-RU" sz="1800" spc="-1" strike="noStrike">
                <a:solidFill>
                  <a:schemeClr val="lt1"/>
                </a:solidFill>
                <a:latin typeface="Times New Roman"/>
                <a:ea typeface="Cambria Math"/>
              </a:rPr>
              <a:t>Смирнова Ольга Николаевна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465480">
              <a:lnSpc>
                <a:spcPct val="150000"/>
              </a:lnSpc>
            </a:pPr>
            <a:r>
              <a:rPr b="1" lang="ru-RU" sz="1800" spc="-1" strike="noStrike">
                <a:solidFill>
                  <a:schemeClr val="lt1"/>
                </a:solidFill>
                <a:latin typeface="Times New Roman"/>
                <a:ea typeface="Cambria Math"/>
              </a:rPr>
              <a:t>Заместитель директора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465480">
              <a:lnSpc>
                <a:spcPct val="150000"/>
              </a:lnSpc>
            </a:pPr>
            <a:r>
              <a:rPr b="1" lang="ru-RU" sz="1800" spc="-1" strike="noStrike">
                <a:solidFill>
                  <a:schemeClr val="lt1"/>
                </a:solidFill>
                <a:latin typeface="Times New Roman"/>
                <a:ea typeface="Cambria Math"/>
              </a:rPr>
              <a:t>филиала ППК «Роскадастр» по СКФО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Прямоугольник 23"/>
          <p:cNvSpPr/>
          <p:nvPr/>
        </p:nvSpPr>
        <p:spPr>
          <a:xfrm>
            <a:off x="871560" y="1946520"/>
            <a:ext cx="35762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15120" defTabSz="465480">
              <a:lnSpc>
                <a:spcPct val="100000"/>
              </a:lnSpc>
              <a:spcBef>
                <a:spcPts val="119"/>
              </a:spcBef>
            </a:pPr>
            <a:r>
              <a:rPr b="0" lang="ru-RU" sz="2400" spc="-12" strike="noStrike">
                <a:solidFill>
                  <a:schemeClr val="lt1"/>
                </a:solidFill>
                <a:latin typeface="Times New Roman"/>
                <a:ea typeface="Cambria Math"/>
              </a:rPr>
              <a:t>Спасибо</a:t>
            </a:r>
            <a:r>
              <a:rPr b="0" lang="ru-RU" sz="2400" spc="-97" strike="noStrike">
                <a:solidFill>
                  <a:schemeClr val="lt1"/>
                </a:solidFill>
                <a:latin typeface="Times New Roman"/>
                <a:ea typeface="Cambria Math"/>
              </a:rPr>
              <a:t> </a:t>
            </a:r>
            <a:r>
              <a:rPr b="0" lang="ru-RU" sz="2400" spc="-1" strike="noStrike">
                <a:solidFill>
                  <a:schemeClr val="lt1"/>
                </a:solidFill>
                <a:latin typeface="Times New Roman"/>
                <a:ea typeface="Cambria Math"/>
              </a:rPr>
              <a:t>за</a:t>
            </a:r>
            <a:r>
              <a:rPr b="0" lang="ru-RU" sz="2400" spc="-80" strike="noStrike">
                <a:solidFill>
                  <a:schemeClr val="lt1"/>
                </a:solidFill>
                <a:latin typeface="Times New Roman"/>
                <a:ea typeface="Cambria Math"/>
              </a:rPr>
              <a:t> </a:t>
            </a:r>
            <a:r>
              <a:rPr b="0" lang="ru-RU" sz="2400" spc="-32" strike="noStrike">
                <a:solidFill>
                  <a:schemeClr val="lt1"/>
                </a:solidFill>
                <a:latin typeface="Times New Roman"/>
                <a:ea typeface="Cambria Math"/>
              </a:rPr>
              <a:t>внимание!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4" name="Рисунок 25" descr=""/>
          <p:cNvPicPr/>
          <p:nvPr/>
        </p:nvPicPr>
        <p:blipFill>
          <a:blip r:embed="rId3"/>
          <a:srcRect l="0" t="0" r="0" b="11111"/>
          <a:stretch/>
        </p:blipFill>
        <p:spPr>
          <a:xfrm>
            <a:off x="1882440" y="4980240"/>
            <a:ext cx="1226880" cy="1190520"/>
          </a:xfrm>
          <a:prstGeom prst="rect">
            <a:avLst/>
          </a:prstGeom>
          <a:ln w="0">
            <a:noFill/>
          </a:ln>
        </p:spPr>
      </p:pic>
      <p:pic>
        <p:nvPicPr>
          <p:cNvPr id="235" name="Picture 6" descr=""/>
          <p:cNvPicPr/>
          <p:nvPr/>
        </p:nvPicPr>
        <p:blipFill>
          <a:blip r:embed="rId4">
            <a:grayscl/>
            <a:lum contrast="40000"/>
          </a:blip>
          <a:srcRect l="29946" t="43319" r="37729" b="12362"/>
          <a:stretch/>
        </p:blipFill>
        <p:spPr>
          <a:xfrm>
            <a:off x="300600" y="4958640"/>
            <a:ext cx="1174680" cy="1148040"/>
          </a:xfrm>
          <a:prstGeom prst="rect">
            <a:avLst/>
          </a:prstGeom>
          <a:ln w="9525">
            <a:noFill/>
          </a:ln>
        </p:spPr>
      </p:pic>
      <p:sp>
        <p:nvSpPr>
          <p:cNvPr id="236" name="TextBox 28"/>
          <p:cNvSpPr/>
          <p:nvPr/>
        </p:nvSpPr>
        <p:spPr>
          <a:xfrm>
            <a:off x="1877760" y="6238080"/>
            <a:ext cx="147420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65480">
              <a:lnSpc>
                <a:spcPct val="100000"/>
              </a:lnSpc>
            </a:pPr>
            <a:r>
              <a:rPr b="0" lang="en-US" sz="1400" spc="-1" strike="noStrike">
                <a:solidFill>
                  <a:schemeClr val="lt1"/>
                </a:solidFill>
                <a:latin typeface="Arial"/>
                <a:ea typeface="Cambria Math"/>
              </a:rPr>
              <a:t>NSPD.GOV.RU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7" name="Рисунок 29" descr=""/>
          <p:cNvPicPr/>
          <p:nvPr/>
        </p:nvPicPr>
        <p:blipFill>
          <a:blip r:embed="rId5"/>
          <a:stretch/>
        </p:blipFill>
        <p:spPr>
          <a:xfrm>
            <a:off x="7877880" y="2020680"/>
            <a:ext cx="2616480" cy="2815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Шаблон">
  <a:themeElements>
    <a:clrScheme name="Пользовательские 3">
      <a:dk1>
        <a:srgbClr val="000000"/>
      </a:dk1>
      <a:lt1>
        <a:srgbClr val="ffffff"/>
      </a:lt1>
      <a:dk2>
        <a:srgbClr val="0959d8"/>
      </a:dk2>
      <a:lt2>
        <a:srgbClr val="ecf2fa"/>
      </a:lt2>
      <a:accent1>
        <a:srgbClr val="0959d8"/>
      </a:accent1>
      <a:accent2>
        <a:srgbClr val="0f79fe"/>
      </a:accent2>
      <a:accent3>
        <a:srgbClr val="119ddd"/>
      </a:accent3>
      <a:accent4>
        <a:srgbClr val="16cc99"/>
      </a:accent4>
      <a:accent5>
        <a:srgbClr val="ecf2fa"/>
      </a:accent5>
      <a:accent6>
        <a:srgbClr val="3b3c3a"/>
      </a:accent6>
      <a:hlink>
        <a:srgbClr val="0959d8"/>
      </a:hlink>
      <a:folHlink>
        <a:srgbClr val="3b3c3a"/>
      </a:folHlink>
    </a:clrScheme>
    <a:fontScheme name="Arial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17827</TotalTime>
  <Application>LibreOffice/7.6.7.2$Linux_X86_64 LibreOffice_project/60$Build-2</Application>
  <AppVersion>15.0000</AppVersion>
  <Words>796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2020-12-17T18:43:20Z</dcterms:created>
  <dc:creator>Григорян Аркадий Робертович</dc:creator>
  <dc:description/>
  <dc:language>ru-RU</dc:language>
  <cp:lastModifiedBy>О Н Смирнова</cp:lastModifiedBy>
  <cp:lastPrinted>2022-12-30T14:04:19Z</cp:lastPrinted>
  <dcterms:modified xsi:type="dcterms:W3CDTF">2026-10-27T15:32:40Z</dcterms:modified>
  <cp:revision>1050</cp:revision>
  <dc:subject/>
  <dc:title>Цифровая  трансформация  и реинжиниринг бизнес-процессов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2020-12-17T00:00:00Z</vt:filetime>
  </property>
  <property fmtid="{D5CDD505-2E9C-101B-9397-08002B2CF9AE}" pid="3" name="LastSaved">
    <vt:filetime>2020-12-17T00:00:00Z</vt:filetime>
  </property>
  <property fmtid="{D5CDD505-2E9C-101B-9397-08002B2CF9AE}" pid="4" name="NXPowerLiteLastOptimized">
    <vt:lpwstr>53052837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D8.0.8</vt:lpwstr>
  </property>
  <property fmtid="{D5CDD505-2E9C-101B-9397-08002B2CF9AE}" pid="7" name="Notes">
    <vt:i4>6</vt:i4>
  </property>
  <property fmtid="{D5CDD505-2E9C-101B-9397-08002B2CF9AE}" pid="8" name="PresentationFormat">
    <vt:lpwstr>Произвольный</vt:lpwstr>
  </property>
  <property fmtid="{D5CDD505-2E9C-101B-9397-08002B2CF9AE}" pid="9" name="Slides">
    <vt:i4>21</vt:i4>
  </property>
</Properties>
</file>